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34"/>
  </p:notesMasterIdLst>
  <p:sldIdLst>
    <p:sldId id="256" r:id="rId3"/>
    <p:sldId id="310" r:id="rId4"/>
    <p:sldId id="311" r:id="rId5"/>
    <p:sldId id="317" r:id="rId6"/>
    <p:sldId id="321" r:id="rId7"/>
    <p:sldId id="284" r:id="rId8"/>
    <p:sldId id="322" r:id="rId9"/>
    <p:sldId id="323" r:id="rId10"/>
    <p:sldId id="277" r:id="rId11"/>
    <p:sldId id="300" r:id="rId12"/>
    <p:sldId id="283" r:id="rId13"/>
    <p:sldId id="301" r:id="rId14"/>
    <p:sldId id="302" r:id="rId15"/>
    <p:sldId id="306" r:id="rId16"/>
    <p:sldId id="269" r:id="rId17"/>
    <p:sldId id="270" r:id="rId18"/>
    <p:sldId id="271" r:id="rId19"/>
    <p:sldId id="292" r:id="rId20"/>
    <p:sldId id="272" r:id="rId21"/>
    <p:sldId id="274" r:id="rId22"/>
    <p:sldId id="318" r:id="rId23"/>
    <p:sldId id="319" r:id="rId24"/>
    <p:sldId id="294" r:id="rId25"/>
    <p:sldId id="275" r:id="rId26"/>
    <p:sldId id="276" r:id="rId27"/>
    <p:sldId id="320" r:id="rId28"/>
    <p:sldId id="293" r:id="rId29"/>
    <p:sldId id="313" r:id="rId30"/>
    <p:sldId id="314" r:id="rId31"/>
    <p:sldId id="315" r:id="rId32"/>
    <p:sldId id="31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06DC3-8B6B-8149-AAA6-77AEAB7CCA9C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F39A1-F456-934E-909C-755D538E7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F961C-5C28-B04E-A159-5A6EA8257C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6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00AF-63CF-794D-A6EC-AFBC9BB8D16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528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00AF-63CF-794D-A6EC-AFBC9BB8D16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5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F961C-5C28-B04E-A159-5A6EA8257C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96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00AF-63CF-794D-A6EC-AFBC9BB8D16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528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00AF-63CF-794D-A6EC-AFBC9BB8D16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528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Continuum burst</a:t>
            </a:r>
            <a:r>
              <a:rPr lang="en-US" baseline="0" dirty="0" smtClean="0"/>
              <a:t> -&gt; maser burst</a:t>
            </a:r>
          </a:p>
          <a:p>
            <a:r>
              <a:rPr lang="en-US" baseline="0" dirty="0" smtClean="0"/>
              <a:t>Retro: </a:t>
            </a:r>
            <a:r>
              <a:rPr lang="en-US" dirty="0" smtClean="0"/>
              <a:t>limiting</a:t>
            </a:r>
            <a:r>
              <a:rPr lang="en-US" baseline="0" dirty="0" smtClean="0"/>
              <a:t> follow up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F961C-5C28-B04E-A159-5A6EA8257C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9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Nice</a:t>
            </a:r>
            <a:r>
              <a:rPr lang="en-US" baseline="0" dirty="0" smtClean="0"/>
              <a:t> idea, but we lack evidence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F961C-5C28-B04E-A159-5A6EA8257C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1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Accretion burst causes burst of 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F961C-5C28-B04E-A159-5A6EA8257C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Accretion burst causes burst of </a:t>
            </a:r>
            <a:r>
              <a:rPr lang="en-US" baseline="0" dirty="0" smtClean="0"/>
              <a:t>IR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Difficult to monitor continuum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(ALMA, SMA)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F961C-5C28-B04E-A159-5A6EA8257C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2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masers relate to SF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74AC7-682B-6B44-8DA2-C941C77BC9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26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shock / change in physicals -&gt; maser emission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74AC7-682B-6B44-8DA2-C941C77BC9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2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shock / change in physicals -&gt; maser emission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74AC7-682B-6B44-8DA2-C941C77BC9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2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180F-6A50-864C-9815-8A48E349A76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099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180F-6A50-864C-9815-8A48E349A76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099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00AF-63CF-794D-A6EC-AFBC9BB8D16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52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_eacoa_h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6" y="5792272"/>
            <a:ext cx="2222500" cy="800100"/>
          </a:xfrm>
          <a:prstGeom prst="rect">
            <a:avLst/>
          </a:prstGeom>
        </p:spPr>
      </p:pic>
      <p:pic>
        <p:nvPicPr>
          <p:cNvPr id="9" name="Picture 8" descr="naoj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68" y="5818955"/>
            <a:ext cx="1618022" cy="9366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337" y="6504709"/>
            <a:ext cx="3312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East Asian Core Observatories Association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5562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3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22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83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32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36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85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08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4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4016" y="1600200"/>
            <a:ext cx="3068603" cy="4525963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01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3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8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63300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0092" y="1600200"/>
            <a:ext cx="281390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3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3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8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0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4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0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1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A7B47-3015-014E-8BB5-2F25F32927D6}" type="datetimeFigureOut">
              <a:rPr lang="en-US" smtClean="0"/>
              <a:t>19/12/13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3618E-8542-4D43-A26E-DE2100DAB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1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2.em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image" Target="../media/image18.png"/><Relationship Id="rId9" Type="http://schemas.openxmlformats.org/officeDocument/2006/relationships/image" Target="../media/image20.png"/><Relationship Id="rId10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emf"/><Relationship Id="rId10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2461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The M2O and VLBI observations of maser bursts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15272"/>
            <a:ext cx="6400800" cy="1752600"/>
          </a:xfrm>
        </p:spPr>
        <p:txBody>
          <a:bodyPr/>
          <a:lstStyle/>
          <a:p>
            <a:r>
              <a:rPr lang="en-US" dirty="0" smtClean="0"/>
              <a:t>Ross Burns</a:t>
            </a:r>
          </a:p>
          <a:p>
            <a:r>
              <a:rPr lang="en-US" dirty="0" err="1" smtClean="0"/>
              <a:t>Mizusawa</a:t>
            </a:r>
            <a:r>
              <a:rPr lang="en-US" dirty="0" smtClean="0"/>
              <a:t> UM Dec 2019</a:t>
            </a:r>
            <a:endParaRPr lang="en-US" dirty="0"/>
          </a:p>
        </p:txBody>
      </p:sp>
      <p:pic>
        <p:nvPicPr>
          <p:cNvPr id="4" name="Picture 3" descr="Logo_v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7" y="5791200"/>
            <a:ext cx="143786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9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616462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[M2O]</a:t>
            </a:r>
            <a:r>
              <a:rPr lang="en-US" sz="3600" dirty="0"/>
              <a:t> Maser Monitoring Organization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1" y="1638143"/>
            <a:ext cx="8463647" cy="5133687"/>
          </a:xfrm>
          <a:prstGeom prst="rect">
            <a:avLst/>
          </a:prstGeom>
        </p:spPr>
      </p:pic>
      <p:sp>
        <p:nvSpPr>
          <p:cNvPr id="40" name="テキスト ボックス 5"/>
          <p:cNvSpPr txBox="1"/>
          <p:nvPr/>
        </p:nvSpPr>
        <p:spPr>
          <a:xfrm>
            <a:off x="3954585" y="6215632"/>
            <a:ext cx="4782713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b="1" dirty="0">
                <a:solidFill>
                  <a:schemeClr val="bg1"/>
                </a:solidFill>
                <a:latin typeface="Helvetica"/>
                <a:cs typeface="Helvetica"/>
              </a:rPr>
              <a:t>© Dr. G</a:t>
            </a:r>
            <a:r>
              <a:rPr lang="en-US" altLang="ja-JP" sz="2400" b="1" dirty="0">
                <a:solidFill>
                  <a:schemeClr val="bg1"/>
                </a:solidFill>
                <a:latin typeface="Helvetica"/>
                <a:cs typeface="Helvetica"/>
              </a:rPr>
              <a:t>.</a:t>
            </a:r>
            <a:r>
              <a:rPr kumimoji="1" lang="en-US" altLang="ja-JP" sz="2400" b="1" dirty="0">
                <a:solidFill>
                  <a:schemeClr val="bg1"/>
                </a:solidFill>
                <a:latin typeface="Helvetica"/>
                <a:cs typeface="Helvetica"/>
              </a:rPr>
              <a:t> MacLeod</a:t>
            </a:r>
            <a:endParaRPr kumimoji="1" lang="ja-JP" alt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1" name="正方形/長方形 2"/>
          <p:cNvSpPr/>
          <p:nvPr/>
        </p:nvSpPr>
        <p:spPr>
          <a:xfrm>
            <a:off x="472302" y="1716603"/>
            <a:ext cx="8280494" cy="16357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400" b="1" u="sng" dirty="0">
                <a:latin typeface="Helvetica"/>
                <a:cs typeface="Helvetica"/>
              </a:rPr>
              <a:t>Launch</a:t>
            </a:r>
            <a:r>
              <a:rPr lang="en-US" altLang="ja-JP" sz="2400" dirty="0">
                <a:latin typeface="Helvetica"/>
                <a:cs typeface="Helvetica"/>
              </a:rPr>
              <a:t>:  2017/09/07</a:t>
            </a:r>
            <a:r>
              <a:rPr lang="ja-JP" altLang="en-US" sz="2400" dirty="0">
                <a:latin typeface="Helvetica"/>
                <a:cs typeface="Helvetica"/>
              </a:rPr>
              <a:t>  </a:t>
            </a:r>
            <a:r>
              <a:rPr lang="en-US" altLang="ja-JP" sz="2400" dirty="0">
                <a:latin typeface="Helvetica"/>
                <a:cs typeface="Helvetica"/>
              </a:rPr>
              <a:t>@IAU</a:t>
            </a:r>
            <a:r>
              <a:rPr lang="ja-JP" altLang="en-US" sz="2400">
                <a:latin typeface="Helvetica"/>
                <a:cs typeface="Helvetica"/>
              </a:rPr>
              <a:t> </a:t>
            </a:r>
            <a:r>
              <a:rPr lang="en-US" altLang="ja-JP" sz="2400" dirty="0" err="1">
                <a:latin typeface="Helvetica"/>
                <a:cs typeface="Helvetica"/>
              </a:rPr>
              <a:t>Symp</a:t>
            </a:r>
            <a:r>
              <a:rPr lang="en-US" altLang="ja-JP" sz="2400" dirty="0">
                <a:latin typeface="Helvetica"/>
                <a:cs typeface="Helvetica"/>
              </a:rPr>
              <a:t>. 336</a:t>
            </a:r>
          </a:p>
          <a:p>
            <a:pPr>
              <a:lnSpc>
                <a:spcPct val="110000"/>
              </a:lnSpc>
            </a:pPr>
            <a:r>
              <a:rPr lang="en-US" altLang="ja-JP" sz="2400" b="1" u="sng" dirty="0">
                <a:latin typeface="Helvetica"/>
                <a:cs typeface="Helvetica"/>
              </a:rPr>
              <a:t>Aim</a:t>
            </a:r>
            <a:r>
              <a:rPr lang="en-US" altLang="ja-JP" sz="2400" dirty="0">
                <a:latin typeface="Helvetica"/>
                <a:cs typeface="Helvetica"/>
              </a:rPr>
              <a:t>:  Unique flux monitor &amp; Follow-up at Radio/NIR</a:t>
            </a:r>
            <a:endParaRPr lang="en-US" altLang="ja-JP" sz="11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u="sng" dirty="0">
                <a:latin typeface="Helvetica"/>
                <a:cs typeface="Helvetica"/>
              </a:rPr>
              <a:t>Participants</a:t>
            </a:r>
            <a:r>
              <a:rPr lang="en-US" altLang="ja-JP" sz="2400" dirty="0">
                <a:latin typeface="Helvetica"/>
                <a:cs typeface="Helvetica"/>
              </a:rPr>
              <a:t>:  </a:t>
            </a:r>
            <a:r>
              <a:rPr lang="en-US" altLang="ja-JP" sz="2000" dirty="0">
                <a:latin typeface="Helvetica"/>
                <a:cs typeface="Helvetica"/>
              </a:rPr>
              <a:t>Australia, Canada, China, France, Italy, Japan, Korea, Latvia, Poland, Russia, South Africa, Thailand, Ukraine, USA</a:t>
            </a:r>
            <a:endParaRPr lang="ja-JP" altLang="en-US" sz="160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718" y="5056077"/>
            <a:ext cx="3349595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u="sng" dirty="0" smtClean="0"/>
              <a:t>Today</a:t>
            </a:r>
          </a:p>
          <a:p>
            <a:r>
              <a:rPr lang="en-US" sz="2000" dirty="0" smtClean="0"/>
              <a:t>62 members</a:t>
            </a:r>
          </a:p>
          <a:p>
            <a:r>
              <a:rPr lang="en-US" sz="2000" dirty="0"/>
              <a:t>5</a:t>
            </a:r>
            <a:r>
              <a:rPr lang="en-US" sz="2000" dirty="0" smtClean="0"/>
              <a:t> </a:t>
            </a:r>
            <a:r>
              <a:rPr lang="en-US" sz="2000" dirty="0"/>
              <a:t>maser </a:t>
            </a:r>
            <a:r>
              <a:rPr lang="en-US" sz="2000" dirty="0" smtClean="0"/>
              <a:t>bursts</a:t>
            </a:r>
          </a:p>
          <a:p>
            <a:r>
              <a:rPr lang="en-US" sz="2000" dirty="0" smtClean="0"/>
              <a:t>32 Follow-ups</a:t>
            </a:r>
          </a:p>
          <a:p>
            <a:r>
              <a:rPr lang="en-US" sz="2000" dirty="0"/>
              <a:t>22 papers accepted/in prep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400" dirty="0"/>
          </a:p>
        </p:txBody>
      </p:sp>
      <p:sp>
        <p:nvSpPr>
          <p:cNvPr id="14" name="TextBox 13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4267513"/>
            <a:ext cx="2435495" cy="25699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u="sng" dirty="0"/>
              <a:t>M2O </a:t>
            </a:r>
            <a:r>
              <a:rPr lang="en-US" sz="2000" u="sng" dirty="0" err="1" smtClean="0"/>
              <a:t>contrubing</a:t>
            </a:r>
            <a:r>
              <a:rPr lang="en-US" sz="2000" u="sng" dirty="0" smtClean="0"/>
              <a:t> Observatories</a:t>
            </a:r>
            <a:endParaRPr lang="en-US" sz="2000" u="sng" dirty="0"/>
          </a:p>
          <a:p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1400" dirty="0" err="1" smtClean="0"/>
              <a:t>Hartebeesthoek</a:t>
            </a:r>
            <a:endParaRPr lang="en-US" sz="1400" dirty="0"/>
          </a:p>
          <a:p>
            <a:r>
              <a:rPr lang="en-US" sz="1400" dirty="0"/>
              <a:t>Torun</a:t>
            </a:r>
          </a:p>
          <a:p>
            <a:r>
              <a:rPr lang="en-US" sz="1400" dirty="0" smtClean="0"/>
              <a:t>Ibaraki</a:t>
            </a:r>
          </a:p>
          <a:p>
            <a:r>
              <a:rPr lang="en-US" sz="1400" dirty="0" smtClean="0"/>
              <a:t>VERA (</a:t>
            </a:r>
            <a:r>
              <a:rPr lang="en-US" sz="1400" dirty="0" err="1" smtClean="0"/>
              <a:t>Sunada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Effelsberg</a:t>
            </a:r>
            <a:endParaRPr lang="en-US" sz="1400" dirty="0" smtClean="0"/>
          </a:p>
          <a:p>
            <a:r>
              <a:rPr lang="en-US" sz="1400" dirty="0" err="1" smtClean="0"/>
              <a:t>Medicina</a:t>
            </a:r>
            <a:endParaRPr lang="en-US" sz="1400" dirty="0"/>
          </a:p>
          <a:p>
            <a:r>
              <a:rPr lang="en-US" sz="1400" dirty="0" err="1" smtClean="0"/>
              <a:t>Puschino</a:t>
            </a:r>
            <a:endParaRPr lang="en-US" sz="1400" dirty="0" smtClean="0"/>
          </a:p>
          <a:p>
            <a:r>
              <a:rPr lang="en-US" sz="1400" dirty="0" err="1" smtClean="0"/>
              <a:t>Ventspils</a:t>
            </a:r>
            <a:r>
              <a:rPr lang="en-US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793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604"/>
            <a:ext cx="9144000" cy="56461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419605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604"/>
            <a:ext cx="9144000" cy="5646126"/>
          </a:xfrm>
          <a:prstGeom prst="rect">
            <a:avLst/>
          </a:prstGeom>
        </p:spPr>
      </p:pic>
      <p:pic>
        <p:nvPicPr>
          <p:cNvPr id="14" name="Picture 13" descr="4trans_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274"/>
            <a:ext cx="3305029" cy="23049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52502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604"/>
            <a:ext cx="9144000" cy="56461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538" y="5941100"/>
            <a:ext cx="3378107" cy="867893"/>
          </a:xfrm>
          <a:prstGeom prst="rect">
            <a:avLst/>
          </a:prstGeom>
        </p:spPr>
      </p:pic>
      <p:pic>
        <p:nvPicPr>
          <p:cNvPr id="17" name="Picture 16" descr="4trans_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274"/>
            <a:ext cx="3305029" cy="23049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47910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604"/>
            <a:ext cx="9144000" cy="56461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538" y="5941100"/>
            <a:ext cx="3378107" cy="867893"/>
          </a:xfrm>
          <a:prstGeom prst="rect">
            <a:avLst/>
          </a:prstGeom>
        </p:spPr>
      </p:pic>
      <p:pic>
        <p:nvPicPr>
          <p:cNvPr id="17" name="Picture 16" descr="4trans_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274"/>
            <a:ext cx="3305029" cy="23049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457993" y="723894"/>
            <a:ext cx="1498600" cy="1685133"/>
            <a:chOff x="672358" y="1139259"/>
            <a:chExt cx="3518812" cy="3956805"/>
          </a:xfrm>
        </p:grpSpPr>
        <p:sp>
          <p:nvSpPr>
            <p:cNvPr id="24" name="Donut 23"/>
            <p:cNvSpPr/>
            <p:nvPr/>
          </p:nvSpPr>
          <p:spPr>
            <a:xfrm rot="1218208" flipH="1">
              <a:off x="1092312" y="2596912"/>
              <a:ext cx="2345501" cy="1075275"/>
            </a:xfrm>
            <a:prstGeom prst="donut">
              <a:avLst>
                <a:gd name="adj" fmla="val 4227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tx1"/>
                </a:solidFill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 flipH="1">
              <a:off x="1919693" y="2774979"/>
              <a:ext cx="738271" cy="615801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247120" y="1483839"/>
              <a:ext cx="106851" cy="12911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160264" y="3699534"/>
              <a:ext cx="86856" cy="1039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5" idx="1"/>
            </p:cNvCxnSpPr>
            <p:nvPr/>
          </p:nvCxnSpPr>
          <p:spPr>
            <a:xfrm flipV="1">
              <a:off x="2657963" y="2062960"/>
              <a:ext cx="1129121" cy="9472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1019778" y="3567928"/>
              <a:ext cx="821689" cy="7089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loud 29"/>
            <p:cNvSpPr/>
            <p:nvPr/>
          </p:nvSpPr>
          <p:spPr>
            <a:xfrm flipH="1">
              <a:off x="3245957" y="1444059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1" name="Cloud 30"/>
            <p:cNvSpPr/>
            <p:nvPr/>
          </p:nvSpPr>
          <p:spPr>
            <a:xfrm flipH="1">
              <a:off x="2290551" y="1233927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2" name="Cloud 31"/>
            <p:cNvSpPr/>
            <p:nvPr/>
          </p:nvSpPr>
          <p:spPr>
            <a:xfrm flipH="1">
              <a:off x="3504804" y="1718380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3" name="Cloud 32"/>
            <p:cNvSpPr/>
            <p:nvPr/>
          </p:nvSpPr>
          <p:spPr>
            <a:xfrm flipH="1">
              <a:off x="672358" y="4310428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4" name="Cloud 33"/>
            <p:cNvSpPr/>
            <p:nvPr/>
          </p:nvSpPr>
          <p:spPr>
            <a:xfrm flipH="1">
              <a:off x="1812844" y="4738698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5" name="Cloud 34"/>
            <p:cNvSpPr/>
            <p:nvPr/>
          </p:nvSpPr>
          <p:spPr>
            <a:xfrm flipH="1">
              <a:off x="1385442" y="4751484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6" name="Cloud 35"/>
            <p:cNvSpPr/>
            <p:nvPr/>
          </p:nvSpPr>
          <p:spPr>
            <a:xfrm flipH="1">
              <a:off x="954638" y="4579194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" name="Cloud 36"/>
            <p:cNvSpPr/>
            <p:nvPr/>
          </p:nvSpPr>
          <p:spPr>
            <a:xfrm flipH="1">
              <a:off x="1519198" y="2641204"/>
              <a:ext cx="564560" cy="344580"/>
            </a:xfrm>
            <a:prstGeom prst="cloud">
              <a:avLst/>
            </a:prstGeom>
            <a:solidFill>
              <a:srgbClr val="FF8E9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8" name="Cloud 37"/>
            <p:cNvSpPr/>
            <p:nvPr/>
          </p:nvSpPr>
          <p:spPr>
            <a:xfrm flipH="1">
              <a:off x="2963677" y="1311549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9" name="Cloud 38"/>
            <p:cNvSpPr/>
            <p:nvPr/>
          </p:nvSpPr>
          <p:spPr>
            <a:xfrm flipH="1">
              <a:off x="2657964" y="1139259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0" name="Cloud 39"/>
            <p:cNvSpPr/>
            <p:nvPr/>
          </p:nvSpPr>
          <p:spPr>
            <a:xfrm flipH="1">
              <a:off x="1859709" y="3218490"/>
              <a:ext cx="564560" cy="344580"/>
            </a:xfrm>
            <a:prstGeom prst="cloud">
              <a:avLst/>
            </a:prstGeom>
            <a:solidFill>
              <a:srgbClr val="FF8E9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1" name="Cloud 40"/>
            <p:cNvSpPr/>
            <p:nvPr/>
          </p:nvSpPr>
          <p:spPr>
            <a:xfrm flipH="1">
              <a:off x="1428868" y="2950654"/>
              <a:ext cx="564560" cy="344580"/>
            </a:xfrm>
            <a:prstGeom prst="cloud">
              <a:avLst/>
            </a:prstGeom>
            <a:solidFill>
              <a:srgbClr val="FF8E9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" name="Cloud 41"/>
            <p:cNvSpPr/>
            <p:nvPr/>
          </p:nvSpPr>
          <p:spPr>
            <a:xfrm flipH="1">
              <a:off x="2485972" y="3218490"/>
              <a:ext cx="564560" cy="344580"/>
            </a:xfrm>
            <a:prstGeom prst="cloud">
              <a:avLst/>
            </a:prstGeom>
            <a:solidFill>
              <a:srgbClr val="FF8E9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06356" y="1668436"/>
              <a:ext cx="1682270" cy="61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</a:t>
              </a:r>
              <a:r>
                <a:rPr lang="en-US" sz="1100" b="1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11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</a:t>
              </a:r>
              <a:endPara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08900" y="4346810"/>
              <a:ext cx="1682270" cy="61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8E91"/>
                  </a:solidFill>
                </a:rPr>
                <a:t>CH</a:t>
              </a:r>
              <a:r>
                <a:rPr lang="en-US" sz="1100" b="1" baseline="-25000" dirty="0" smtClean="0">
                  <a:solidFill>
                    <a:srgbClr val="FF8E91"/>
                  </a:solidFill>
                </a:rPr>
                <a:t>3</a:t>
              </a:r>
              <a:r>
                <a:rPr lang="en-US" sz="1100" b="1" dirty="0" smtClean="0">
                  <a:solidFill>
                    <a:srgbClr val="FF8E91"/>
                  </a:solidFill>
                </a:rPr>
                <a:t>OH</a:t>
              </a:r>
              <a:endParaRPr lang="en-US" sz="1100" b="1" dirty="0">
                <a:solidFill>
                  <a:srgbClr val="FF8E91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2814952" y="3625017"/>
              <a:ext cx="689852" cy="7585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1656231" y="1541305"/>
              <a:ext cx="540090" cy="19244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9647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8057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b="1" u="none" dirty="0" smtClean="0"/>
              <a:t>High-mass YSO:</a:t>
            </a:r>
            <a:br>
              <a:rPr lang="en-US" altLang="ja-JP" sz="3200" b="1" u="none" dirty="0" smtClean="0"/>
            </a:br>
            <a:r>
              <a:rPr lang="en-US" altLang="ja-JP" sz="3200" b="1" u="none" dirty="0"/>
              <a:t>	</a:t>
            </a:r>
            <a:r>
              <a:rPr lang="en-US" altLang="ja-JP" sz="3200" b="1" u="none" dirty="0" smtClean="0"/>
              <a:t>		   G358.93-0.03 </a:t>
            </a:r>
            <a:endParaRPr kumimoji="1" lang="ja-JP" altLang="en-US" sz="3200" b="1" u="none" dirty="0">
              <a:latin typeface="Helvetica"/>
              <a:cs typeface="Helvetic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43046" y="6366145"/>
            <a:ext cx="388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Helvetica"/>
                <a:cs typeface="Helvetica"/>
              </a:rPr>
              <a:t>KS,</a:t>
            </a:r>
            <a:r>
              <a:rPr lang="ja-JP" altLang="en-US" b="1">
                <a:latin typeface="Helvetica"/>
                <a:cs typeface="Helvetica"/>
              </a:rPr>
              <a:t> </a:t>
            </a:r>
            <a:r>
              <a:rPr lang="en-US" altLang="ja-JP" b="1" dirty="0">
                <a:latin typeface="Helvetica"/>
                <a:cs typeface="Helvetica"/>
              </a:rPr>
              <a:t>Y.</a:t>
            </a:r>
            <a:r>
              <a:rPr lang="ja-JP" altLang="en-US" b="1">
                <a:latin typeface="Helvetica"/>
                <a:cs typeface="Helvetica"/>
              </a:rPr>
              <a:t> </a:t>
            </a:r>
            <a:r>
              <a:rPr lang="en-US" altLang="ja-JP" b="1" dirty="0" err="1">
                <a:latin typeface="Helvetica"/>
                <a:cs typeface="Helvetica"/>
              </a:rPr>
              <a:t>Yonekura</a:t>
            </a:r>
            <a:r>
              <a:rPr lang="en-US" altLang="ja-JP" b="1" dirty="0">
                <a:latin typeface="Helvetica"/>
                <a:cs typeface="Helvetica"/>
              </a:rPr>
              <a:t>,</a:t>
            </a:r>
            <a:r>
              <a:rPr lang="ja-JP" altLang="en-US" b="1">
                <a:latin typeface="Helvetica"/>
                <a:cs typeface="Helvetica"/>
              </a:rPr>
              <a:t> </a:t>
            </a:r>
            <a:r>
              <a:rPr lang="en-US" altLang="ja-JP" b="1" dirty="0">
                <a:latin typeface="Helvetica"/>
                <a:cs typeface="Helvetica"/>
              </a:rPr>
              <a:t>et</a:t>
            </a:r>
            <a:r>
              <a:rPr lang="ja-JP" altLang="en-US" b="1">
                <a:latin typeface="Helvetica"/>
                <a:cs typeface="Helvetica"/>
              </a:rPr>
              <a:t> </a:t>
            </a:r>
            <a:r>
              <a:rPr lang="en-US" altLang="ja-JP" b="1" dirty="0">
                <a:latin typeface="Helvetica"/>
                <a:cs typeface="Helvetica"/>
              </a:rPr>
              <a:t>al.</a:t>
            </a:r>
            <a:r>
              <a:rPr lang="ja-JP" altLang="en-US" b="1">
                <a:latin typeface="Helvetica"/>
                <a:cs typeface="Helvetica"/>
              </a:rPr>
              <a:t> </a:t>
            </a:r>
            <a:r>
              <a:rPr lang="en-US" altLang="ja-JP" b="1" dirty="0">
                <a:latin typeface="Helvetica"/>
                <a:cs typeface="Helvetica"/>
              </a:rPr>
              <a:t>(2019), </a:t>
            </a:r>
            <a:r>
              <a:rPr lang="en-US" altLang="ja-JP" b="1" dirty="0" err="1">
                <a:latin typeface="Helvetica"/>
                <a:cs typeface="Helvetica"/>
              </a:rPr>
              <a:t>ATel</a:t>
            </a:r>
            <a:endParaRPr kumimoji="1" lang="ja-JP" altLang="en-US" b="1">
              <a:latin typeface="Helvetica"/>
              <a:cs typeface="Helvetic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ADFE757A-A825-6C4E-84AB-88A4736FD49C}"/>
              </a:ext>
            </a:extLst>
          </p:cNvPr>
          <p:cNvSpPr txBox="1"/>
          <p:nvPr/>
        </p:nvSpPr>
        <p:spPr>
          <a:xfrm>
            <a:off x="2895603" y="2197706"/>
            <a:ext cx="3382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b="1" dirty="0">
                <a:solidFill>
                  <a:srgbClr val="FF0096"/>
                </a:solidFill>
                <a:latin typeface="Helvetica"/>
                <a:cs typeface="Helvetica"/>
              </a:rPr>
              <a:t>3 order of mag</a:t>
            </a:r>
            <a:r>
              <a:rPr lang="en-US" altLang="ja-JP" sz="2400" b="1" dirty="0">
                <a:latin typeface="Helvetica"/>
                <a:cs typeface="Helvetica"/>
              </a:rPr>
              <a:t> at max</a:t>
            </a:r>
          </a:p>
          <a:p>
            <a:pPr algn="r"/>
            <a:r>
              <a:rPr lang="en-US" altLang="ja-JP" sz="2400" b="1" dirty="0">
                <a:latin typeface="Helvetica"/>
                <a:cs typeface="Helvetica"/>
              </a:rPr>
              <a:t>Only in </a:t>
            </a:r>
            <a:r>
              <a:rPr lang="en-US" altLang="ja-JP" sz="2400" b="1" dirty="0">
                <a:solidFill>
                  <a:srgbClr val="FF0096"/>
                </a:solidFill>
                <a:latin typeface="Helvetica"/>
                <a:cs typeface="Helvetica"/>
              </a:rPr>
              <a:t>just a month</a:t>
            </a:r>
            <a:r>
              <a:rPr lang="en-US" altLang="ja-JP" sz="2400" b="1" dirty="0">
                <a:latin typeface="Helvetica"/>
                <a:cs typeface="Helvetica"/>
              </a:rPr>
              <a:t>!</a:t>
            </a:r>
            <a:endParaRPr kumimoji="1" lang="ja-JP" altLang="en-US" sz="2400" b="1">
              <a:solidFill>
                <a:srgbClr val="FF0096"/>
              </a:solidFill>
              <a:latin typeface="Helvetica"/>
              <a:cs typeface="Helvetica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06FD2CE4-B96F-8140-890B-810E3FC2C341}"/>
              </a:ext>
            </a:extLst>
          </p:cNvPr>
          <p:cNvSpPr/>
          <p:nvPr/>
        </p:nvSpPr>
        <p:spPr>
          <a:xfrm>
            <a:off x="245180" y="6116045"/>
            <a:ext cx="49430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Helvetica"/>
                <a:cs typeface="Helvetica"/>
              </a:rPr>
              <a:t>© Ibaraki Univ.</a:t>
            </a:r>
          </a:p>
          <a:p>
            <a:r>
              <a:rPr lang="en-US" altLang="ja-JP" sz="1600" dirty="0">
                <a:latin typeface="Helvetica"/>
                <a:cs typeface="Helvetica"/>
              </a:rPr>
              <a:t>http://</a:t>
            </a:r>
            <a:r>
              <a:rPr lang="en-US" altLang="ja-JP" sz="1600" dirty="0" err="1">
                <a:latin typeface="Helvetica"/>
                <a:cs typeface="Helvetica"/>
              </a:rPr>
              <a:t>vlbi.sci.ibaraki.ac.jp</a:t>
            </a:r>
            <a:r>
              <a:rPr lang="en-US" altLang="ja-JP" sz="1600" dirty="0">
                <a:latin typeface="Helvetica"/>
                <a:cs typeface="Helvetica"/>
              </a:rPr>
              <a:t>/</a:t>
            </a:r>
            <a:r>
              <a:rPr lang="en-US" altLang="ja-JP" sz="1600" dirty="0" err="1">
                <a:latin typeface="Helvetica"/>
                <a:cs typeface="Helvetica"/>
              </a:rPr>
              <a:t>iMet</a:t>
            </a:r>
            <a:r>
              <a:rPr lang="en-US" altLang="ja-JP" sz="1600" dirty="0">
                <a:latin typeface="Helvetica"/>
                <a:cs typeface="Helvetica"/>
              </a:rPr>
              <a:t>/G358.9-00-190114/</a:t>
            </a:r>
            <a:endParaRPr lang="ja-JP" altLang="en-US" sz="1600" dirty="0">
              <a:latin typeface="Helvetica"/>
              <a:cs typeface="Helvetica"/>
            </a:endParaRPr>
          </a:p>
        </p:txBody>
      </p:sp>
      <p:pic>
        <p:nvPicPr>
          <p:cNvPr id="13" name="コンテンツ プレースホルダー 3" descr="G358.9_doy067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1" r="-13641"/>
          <a:stretch>
            <a:fillRect/>
          </a:stretch>
        </p:blipFill>
        <p:spPr>
          <a:xfrm>
            <a:off x="-524929" y="1590082"/>
            <a:ext cx="8229600" cy="4525963"/>
          </a:xfrm>
        </p:spPr>
      </p:pic>
      <p:pic>
        <p:nvPicPr>
          <p:cNvPr id="25" name="図 3" descr="ant_hitach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17" y="632974"/>
            <a:ext cx="2286000" cy="171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24983" y="4084868"/>
            <a:ext cx="2424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Sugiyama-san alerted the M2O in mid January </a:t>
            </a:r>
            <a:r>
              <a:rPr lang="en-US" sz="2000" dirty="0" smtClean="0"/>
              <a:t>2019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Daily monitoring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4983" y="2579960"/>
            <a:ext cx="242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Hitachi 32m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24983" y="3069205"/>
            <a:ext cx="2424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Operated by </a:t>
            </a:r>
            <a:r>
              <a:rPr lang="en-US" sz="2000" dirty="0" smtClean="0"/>
              <a:t>Ibaraki-</a:t>
            </a:r>
            <a:r>
              <a:rPr lang="en-US" sz="2000" dirty="0" smtClean="0"/>
              <a:t>U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594206" y="400984"/>
            <a:ext cx="1498600" cy="1685133"/>
            <a:chOff x="672358" y="1139259"/>
            <a:chExt cx="3518812" cy="3956805"/>
          </a:xfrm>
        </p:grpSpPr>
        <p:sp>
          <p:nvSpPr>
            <p:cNvPr id="29" name="Donut 28"/>
            <p:cNvSpPr/>
            <p:nvPr/>
          </p:nvSpPr>
          <p:spPr>
            <a:xfrm rot="1218208" flipH="1">
              <a:off x="1092312" y="2596912"/>
              <a:ext cx="2345501" cy="1075275"/>
            </a:xfrm>
            <a:prstGeom prst="donut">
              <a:avLst>
                <a:gd name="adj" fmla="val 4227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tx1"/>
                </a:solidFill>
              </a:endParaRPr>
            </a:p>
          </p:txBody>
        </p:sp>
        <p:sp>
          <p:nvSpPr>
            <p:cNvPr id="30" name="5-Point Star 29"/>
            <p:cNvSpPr/>
            <p:nvPr/>
          </p:nvSpPr>
          <p:spPr>
            <a:xfrm flipH="1">
              <a:off x="1919693" y="2774979"/>
              <a:ext cx="738271" cy="615801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47120" y="1483839"/>
              <a:ext cx="106851" cy="12911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160264" y="3699534"/>
              <a:ext cx="86856" cy="1039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30" idx="1"/>
            </p:cNvCxnSpPr>
            <p:nvPr/>
          </p:nvCxnSpPr>
          <p:spPr>
            <a:xfrm flipV="1">
              <a:off x="2657963" y="2062960"/>
              <a:ext cx="1129121" cy="9472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019778" y="3567928"/>
              <a:ext cx="821689" cy="7089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loud 34"/>
            <p:cNvSpPr/>
            <p:nvPr/>
          </p:nvSpPr>
          <p:spPr>
            <a:xfrm flipH="1">
              <a:off x="3245957" y="1444059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6" name="Cloud 35"/>
            <p:cNvSpPr/>
            <p:nvPr/>
          </p:nvSpPr>
          <p:spPr>
            <a:xfrm flipH="1">
              <a:off x="2290551" y="1233927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" name="Cloud 36"/>
            <p:cNvSpPr/>
            <p:nvPr/>
          </p:nvSpPr>
          <p:spPr>
            <a:xfrm flipH="1">
              <a:off x="3504804" y="1718380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8" name="Cloud 37"/>
            <p:cNvSpPr/>
            <p:nvPr/>
          </p:nvSpPr>
          <p:spPr>
            <a:xfrm flipH="1">
              <a:off x="672358" y="4310428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9" name="Cloud 38"/>
            <p:cNvSpPr/>
            <p:nvPr/>
          </p:nvSpPr>
          <p:spPr>
            <a:xfrm flipH="1">
              <a:off x="1812844" y="4738698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0" name="Cloud 39"/>
            <p:cNvSpPr/>
            <p:nvPr/>
          </p:nvSpPr>
          <p:spPr>
            <a:xfrm flipH="1">
              <a:off x="1385442" y="4751484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1" name="Cloud 40"/>
            <p:cNvSpPr/>
            <p:nvPr/>
          </p:nvSpPr>
          <p:spPr>
            <a:xfrm flipH="1">
              <a:off x="954638" y="4579194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" name="Cloud 41"/>
            <p:cNvSpPr/>
            <p:nvPr/>
          </p:nvSpPr>
          <p:spPr>
            <a:xfrm flipH="1">
              <a:off x="1519198" y="2641204"/>
              <a:ext cx="564560" cy="344580"/>
            </a:xfrm>
            <a:prstGeom prst="cloud">
              <a:avLst/>
            </a:prstGeom>
            <a:solidFill>
              <a:srgbClr val="FF8E9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Cloud 42"/>
            <p:cNvSpPr/>
            <p:nvPr/>
          </p:nvSpPr>
          <p:spPr>
            <a:xfrm flipH="1">
              <a:off x="2963677" y="1311549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4" name="Cloud 43"/>
            <p:cNvSpPr/>
            <p:nvPr/>
          </p:nvSpPr>
          <p:spPr>
            <a:xfrm flipH="1">
              <a:off x="2657964" y="1139259"/>
              <a:ext cx="564560" cy="34458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5" name="Cloud 44"/>
            <p:cNvSpPr/>
            <p:nvPr/>
          </p:nvSpPr>
          <p:spPr>
            <a:xfrm flipH="1">
              <a:off x="1859709" y="3218490"/>
              <a:ext cx="564560" cy="344580"/>
            </a:xfrm>
            <a:prstGeom prst="cloud">
              <a:avLst/>
            </a:prstGeom>
            <a:solidFill>
              <a:srgbClr val="FF8E9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6" name="Cloud 45"/>
            <p:cNvSpPr/>
            <p:nvPr/>
          </p:nvSpPr>
          <p:spPr>
            <a:xfrm flipH="1">
              <a:off x="1428868" y="2950654"/>
              <a:ext cx="564560" cy="344580"/>
            </a:xfrm>
            <a:prstGeom prst="cloud">
              <a:avLst/>
            </a:prstGeom>
            <a:solidFill>
              <a:srgbClr val="FF8E9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7" name="Cloud 46"/>
            <p:cNvSpPr/>
            <p:nvPr/>
          </p:nvSpPr>
          <p:spPr>
            <a:xfrm flipH="1">
              <a:off x="2485972" y="3218490"/>
              <a:ext cx="564560" cy="344580"/>
            </a:xfrm>
            <a:prstGeom prst="cloud">
              <a:avLst/>
            </a:prstGeom>
            <a:solidFill>
              <a:srgbClr val="FF8E9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06356" y="1668436"/>
              <a:ext cx="1682270" cy="61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</a:t>
              </a:r>
              <a:r>
                <a:rPr lang="en-US" sz="1100" b="1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11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</a:t>
              </a:r>
              <a:endPara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508900" y="4346810"/>
              <a:ext cx="1682270" cy="61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8E91"/>
                  </a:solidFill>
                </a:rPr>
                <a:t>CH</a:t>
              </a:r>
              <a:r>
                <a:rPr lang="en-US" sz="1100" b="1" baseline="-25000" dirty="0" smtClean="0">
                  <a:solidFill>
                    <a:srgbClr val="FF8E91"/>
                  </a:solidFill>
                </a:rPr>
                <a:t>3</a:t>
              </a:r>
              <a:r>
                <a:rPr lang="en-US" sz="1100" b="1" dirty="0" smtClean="0">
                  <a:solidFill>
                    <a:srgbClr val="FF8E91"/>
                  </a:solidFill>
                </a:rPr>
                <a:t>OH</a:t>
              </a:r>
              <a:endParaRPr lang="en-US" sz="1100" b="1" dirty="0">
                <a:solidFill>
                  <a:srgbClr val="FF8E91"/>
                </a:solid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 flipV="1">
              <a:off x="2814952" y="3625017"/>
              <a:ext cx="689852" cy="7585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1656231" y="1541305"/>
              <a:ext cx="540090" cy="19244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15555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840"/>
            <a:ext cx="9144000" cy="4022699"/>
          </a:xfrm>
          <a:prstGeom prst="rect">
            <a:avLst/>
          </a:prstGeom>
        </p:spPr>
      </p:pic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730B1564-B44E-F347-AE7A-27F56171D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71" y="1600199"/>
            <a:ext cx="7874000" cy="5884321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kumimoji="1" lang="en-US" altLang="ja-JP" sz="1800" b="1" dirty="0" smtClean="0"/>
          </a:p>
          <a:p>
            <a:pPr marL="0" indent="0">
              <a:lnSpc>
                <a:spcPct val="80000"/>
              </a:lnSpc>
              <a:buNone/>
            </a:pPr>
            <a:endParaRPr kumimoji="1" lang="en-US" altLang="ja-JP" sz="1800" b="1" dirty="0"/>
          </a:p>
          <a:p>
            <a:pPr marL="0" indent="0">
              <a:lnSpc>
                <a:spcPct val="80000"/>
              </a:lnSpc>
              <a:buNone/>
            </a:pPr>
            <a:endParaRPr kumimoji="1" lang="en-US" altLang="ja-JP" sz="1800" b="1" dirty="0" smtClean="0"/>
          </a:p>
          <a:p>
            <a:pPr marL="0" indent="0">
              <a:lnSpc>
                <a:spcPct val="80000"/>
              </a:lnSpc>
              <a:buNone/>
            </a:pPr>
            <a:endParaRPr kumimoji="1" lang="en-US" altLang="ja-JP" sz="1800" b="1" dirty="0"/>
          </a:p>
          <a:p>
            <a:pPr marL="0" indent="0">
              <a:lnSpc>
                <a:spcPct val="80000"/>
              </a:lnSpc>
              <a:buNone/>
            </a:pPr>
            <a:r>
              <a:rPr kumimoji="1" lang="en-US" altLang="ja-JP" sz="1800" b="1" dirty="0" smtClean="0"/>
              <a:t>【</a:t>
            </a:r>
            <a:r>
              <a:rPr lang="en-US" altLang="ja-JP" sz="1800" b="1" dirty="0"/>
              <a:t>Telescopes</a:t>
            </a:r>
            <a:r>
              <a:rPr kumimoji="1" lang="en-US" altLang="ja-JP" sz="1800" b="1" dirty="0"/>
              <a:t>】</a:t>
            </a:r>
          </a:p>
          <a:p>
            <a:pPr>
              <a:lnSpc>
                <a:spcPct val="80000"/>
              </a:lnSpc>
            </a:pPr>
            <a:r>
              <a:rPr kumimoji="1" lang="en-US" altLang="ja-JP" sz="1800" b="1" dirty="0" smtClean="0"/>
              <a:t>ATCA</a:t>
            </a:r>
            <a:r>
              <a:rPr kumimoji="1" lang="en-US" altLang="ja-JP" sz="1800" b="1" dirty="0"/>
              <a:t>, </a:t>
            </a:r>
            <a:r>
              <a:rPr kumimoji="1" lang="en-US" altLang="ja-JP" sz="1800" b="1" dirty="0" err="1" smtClean="0"/>
              <a:t>Ceduna</a:t>
            </a:r>
            <a:r>
              <a:rPr kumimoji="1" lang="en-US" altLang="ja-JP" sz="1800" b="1" dirty="0" smtClean="0"/>
              <a:t>, Hobart</a:t>
            </a:r>
            <a:r>
              <a:rPr kumimoji="1" lang="en-US" altLang="ja-JP" sz="1800" b="1" dirty="0"/>
              <a:t>, </a:t>
            </a:r>
            <a:r>
              <a:rPr kumimoji="1" lang="en-US" altLang="ja-JP" sz="1800" b="1" dirty="0" err="1" smtClean="0"/>
              <a:t>Mopra</a:t>
            </a:r>
            <a:r>
              <a:rPr kumimoji="1" lang="en-US" altLang="ja-JP" sz="1800" b="1" dirty="0" smtClean="0"/>
              <a:t>, </a:t>
            </a:r>
            <a:r>
              <a:rPr kumimoji="1" lang="en-US" altLang="ja-JP" sz="1800" b="1" dirty="0" err="1" smtClean="0"/>
              <a:t>Warkworth</a:t>
            </a:r>
            <a:r>
              <a:rPr kumimoji="1" lang="en-US" altLang="ja-JP" sz="1800" b="1" dirty="0" smtClean="0"/>
              <a:t>, </a:t>
            </a:r>
            <a:r>
              <a:rPr kumimoji="1" lang="en-US" altLang="ja-JP" sz="1800" b="1" dirty="0" err="1"/>
              <a:t>Hartebeesthoek</a:t>
            </a:r>
            <a:endParaRPr kumimoji="1" lang="en-US" altLang="ja-JP" sz="1800" b="1" dirty="0"/>
          </a:p>
          <a:p>
            <a:pPr>
              <a:lnSpc>
                <a:spcPct val="80000"/>
              </a:lnSpc>
            </a:pPr>
            <a:r>
              <a:rPr kumimoji="1" lang="en-US" altLang="ja-JP" sz="1800" b="1" dirty="0" smtClean="0"/>
              <a:t>ATCA</a:t>
            </a:r>
            <a:r>
              <a:rPr kumimoji="1" lang="en-US" altLang="ja-JP" sz="1800" b="1" dirty="0"/>
              <a:t>, </a:t>
            </a:r>
            <a:r>
              <a:rPr kumimoji="1" lang="en-US" altLang="ja-JP" sz="1800" b="1" dirty="0" err="1" smtClean="0"/>
              <a:t>Ceduna</a:t>
            </a:r>
            <a:r>
              <a:rPr kumimoji="1" lang="en-US" altLang="ja-JP" sz="1800" b="1" dirty="0" smtClean="0"/>
              <a:t>, Hobart</a:t>
            </a:r>
            <a:r>
              <a:rPr kumimoji="1" lang="en-US" altLang="ja-JP" sz="1800" b="1" dirty="0"/>
              <a:t>, </a:t>
            </a:r>
            <a:r>
              <a:rPr kumimoji="1" lang="en-US" altLang="ja-JP" sz="1800" b="1" dirty="0" err="1"/>
              <a:t>Mopra</a:t>
            </a:r>
            <a:r>
              <a:rPr kumimoji="1" lang="en-US" altLang="ja-JP" sz="1800" b="1" dirty="0"/>
              <a:t>, </a:t>
            </a:r>
            <a:r>
              <a:rPr kumimoji="1" lang="en-US" altLang="ja-JP" sz="1800" b="1" dirty="0" err="1" smtClean="0"/>
              <a:t>Warkworth</a:t>
            </a:r>
            <a:r>
              <a:rPr kumimoji="1" lang="en-US" altLang="ja-JP" sz="1800" b="1" dirty="0" smtClean="0"/>
              <a:t>, </a:t>
            </a:r>
            <a:r>
              <a:rPr kumimoji="1" lang="en-US" altLang="ja-JP" sz="1800" b="1" dirty="0" err="1"/>
              <a:t>Parkes</a:t>
            </a:r>
            <a:endParaRPr lang="en-US" altLang="ja-JP" sz="1800" b="1" dirty="0"/>
          </a:p>
          <a:p>
            <a:pPr>
              <a:lnSpc>
                <a:spcPct val="80000"/>
              </a:lnSpc>
            </a:pPr>
            <a:endParaRPr lang="en-US" altLang="ja-JP" sz="1800" b="1" dirty="0" smtClean="0"/>
          </a:p>
          <a:p>
            <a:pPr>
              <a:lnSpc>
                <a:spcPct val="80000"/>
              </a:lnSpc>
            </a:pPr>
            <a:r>
              <a:rPr lang="en-US" altLang="ja-JP" sz="1800" b="1" dirty="0" smtClean="0"/>
              <a:t>【</a:t>
            </a:r>
            <a:r>
              <a:rPr lang="en-US" altLang="ja-JP" sz="1800" b="1" dirty="0" err="1"/>
              <a:t>Obs</a:t>
            </a:r>
            <a:r>
              <a:rPr lang="en-US" altLang="ja-JP" sz="1800" b="1" dirty="0"/>
              <a:t>】</a:t>
            </a:r>
          </a:p>
          <a:p>
            <a:pPr>
              <a:lnSpc>
                <a:spcPct val="80000"/>
              </a:lnSpc>
            </a:pPr>
            <a:r>
              <a:rPr lang="en-US" altLang="ja-JP" sz="1800" b="1" dirty="0"/>
              <a:t>2</a:t>
            </a:r>
            <a:r>
              <a:rPr lang="en-US" altLang="ja-JP" sz="1800" b="1" baseline="30000" dirty="0"/>
              <a:t>nd</a:t>
            </a:r>
            <a:r>
              <a:rPr lang="en-US" altLang="ja-JP" sz="1800" b="1" dirty="0"/>
              <a:t> Feb 2019</a:t>
            </a:r>
            <a:r>
              <a:rPr lang="en-GB" altLang="ja-JP" sz="1800" b="1" dirty="0"/>
              <a:t> (half month after burst)</a:t>
            </a:r>
            <a:endParaRPr lang="en-US" altLang="ja-JP" sz="1800" b="1" dirty="0"/>
          </a:p>
          <a:p>
            <a:pPr>
              <a:lnSpc>
                <a:spcPct val="80000"/>
              </a:lnSpc>
            </a:pPr>
            <a:r>
              <a:rPr lang="en-US" altLang="ja-JP" sz="1800" b="1" dirty="0"/>
              <a:t>28</a:t>
            </a:r>
            <a:r>
              <a:rPr lang="en-US" altLang="ja-JP" sz="1800" b="1" baseline="30000" dirty="0"/>
              <a:t>th</a:t>
            </a:r>
            <a:r>
              <a:rPr lang="en-US" altLang="ja-JP" sz="1800" b="1" dirty="0"/>
              <a:t> Feb </a:t>
            </a:r>
            <a:r>
              <a:rPr lang="en-US" altLang="ja-JP" sz="1800" b="1" dirty="0" smtClean="0"/>
              <a:t>2019</a:t>
            </a:r>
          </a:p>
          <a:p>
            <a:pPr>
              <a:lnSpc>
                <a:spcPct val="80000"/>
              </a:lnSpc>
            </a:pPr>
            <a:endParaRPr lang="en-US" altLang="ja-JP" sz="1800" b="1" dirty="0" smtClean="0"/>
          </a:p>
          <a:p>
            <a:pPr>
              <a:lnSpc>
                <a:spcPct val="80000"/>
              </a:lnSpc>
            </a:pPr>
            <a:r>
              <a:rPr lang="en-US" altLang="ja-JP" sz="1800" b="1" dirty="0" smtClean="0"/>
              <a:t>【</a:t>
            </a:r>
            <a:r>
              <a:rPr lang="en-US" altLang="ja-JP" sz="1800" b="1" dirty="0"/>
              <a:t>Freq.】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1800" b="1" dirty="0"/>
              <a:t>   </a:t>
            </a:r>
            <a:r>
              <a:rPr lang="en-US" altLang="ja-JP" sz="1800" b="1" dirty="0" smtClean="0"/>
              <a:t>6.668 GHz</a:t>
            </a:r>
            <a:endParaRPr lang="en-US" altLang="ja-JP" sz="1800" b="1" dirty="0"/>
          </a:p>
          <a:p>
            <a:pPr marL="0" indent="0">
              <a:lnSpc>
                <a:spcPct val="80000"/>
              </a:lnSpc>
              <a:buNone/>
            </a:pPr>
            <a:endParaRPr lang="en-US" altLang="ja-JP" sz="18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1800" b="1" dirty="0" smtClean="0"/>
              <a:t>【</a:t>
            </a:r>
            <a:r>
              <a:rPr lang="en-US" altLang="ja-JP" sz="1800" b="1" dirty="0"/>
              <a:t>Vel. </a:t>
            </a:r>
            <a:r>
              <a:rPr lang="en-US" altLang="ja-JP" sz="1800" b="1" dirty="0" smtClean="0"/>
              <a:t>spacing】</a:t>
            </a:r>
            <a:endParaRPr lang="en-US" altLang="ja-JP" sz="1800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1800" b="1" dirty="0"/>
              <a:t>   </a:t>
            </a:r>
            <a:r>
              <a:rPr lang="en-US" altLang="ja-JP" sz="1800" b="1" dirty="0" smtClean="0"/>
              <a:t>0.045 </a:t>
            </a:r>
            <a:r>
              <a:rPr lang="en-US" altLang="ja-JP" sz="1800" b="1" dirty="0"/>
              <a:t>km/s 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ja-JP" sz="18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altLang="ja-JP" sz="1800" b="1" dirty="0" smtClean="0"/>
              <a:t>【</a:t>
            </a:r>
            <a:r>
              <a:rPr lang="en-US" altLang="ja-JP" sz="1800" b="1" dirty="0"/>
              <a:t>Note】  Phase </a:t>
            </a:r>
            <a:r>
              <a:rPr lang="en-US" altLang="ja-JP" sz="1800" b="1" dirty="0" smtClean="0"/>
              <a:t>referencing</a:t>
            </a:r>
            <a:endParaRPr lang="en-US" altLang="ja-JP" sz="1800" b="1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CE4E97E6-1E02-8346-8F18-91F6C4E33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47" t="8056" r="20108" b="3760"/>
          <a:stretch/>
        </p:blipFill>
        <p:spPr>
          <a:xfrm>
            <a:off x="4924728" y="3865948"/>
            <a:ext cx="3871256" cy="2857500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xmlns="" id="{93D99582-59D9-9F42-9C37-18496DA9E4B1}"/>
              </a:ext>
            </a:extLst>
          </p:cNvPr>
          <p:cNvCxnSpPr/>
          <p:nvPr/>
        </p:nvCxnSpPr>
        <p:spPr>
          <a:xfrm>
            <a:off x="5349922" y="3968750"/>
            <a:ext cx="0" cy="2516518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1E5C711B-29DD-9B44-8836-5D9978758105}"/>
              </a:ext>
            </a:extLst>
          </p:cNvPr>
          <p:cNvSpPr txBox="1"/>
          <p:nvPr/>
        </p:nvSpPr>
        <p:spPr>
          <a:xfrm>
            <a:off x="6829979" y="4014712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elvetica" pitchFamily="2" charset="0"/>
              </a:rPr>
              <a:t>6.7 GHz CH</a:t>
            </a:r>
            <a:r>
              <a:rPr kumimoji="1" lang="en-US" altLang="ja-JP" baseline="-25000" dirty="0">
                <a:latin typeface="Helvetica" pitchFamily="2" charset="0"/>
              </a:rPr>
              <a:t>3</a:t>
            </a:r>
            <a:r>
              <a:rPr kumimoji="1" lang="en-US" altLang="ja-JP" dirty="0">
                <a:latin typeface="Helvetica" pitchFamily="2" charset="0"/>
              </a:rPr>
              <a:t>OH</a:t>
            </a:r>
          </a:p>
          <a:p>
            <a:r>
              <a:rPr kumimoji="1" lang="en-US" altLang="ja-JP" dirty="0">
                <a:latin typeface="Helvetica" pitchFamily="2" charset="0"/>
              </a:rPr>
              <a:t>Dras</a:t>
            </a:r>
            <a:r>
              <a:rPr lang="en-US" altLang="ja-JP" dirty="0">
                <a:latin typeface="Helvetica" pitchFamily="2" charset="0"/>
              </a:rPr>
              <a:t>tic rising</a:t>
            </a:r>
            <a:endParaRPr kumimoji="1" lang="ja-JP" altLang="en-US" dirty="0">
              <a:latin typeface="Helvetica" pitchFamily="2" charset="0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xmlns="" id="{94263F7F-6F97-5647-A4C7-41181F2D0AC4}"/>
              </a:ext>
            </a:extLst>
          </p:cNvPr>
          <p:cNvCxnSpPr/>
          <p:nvPr/>
        </p:nvCxnSpPr>
        <p:spPr>
          <a:xfrm>
            <a:off x="5857917" y="3968750"/>
            <a:ext cx="0" cy="2516521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218462" y="280413"/>
            <a:ext cx="87562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VLBI follow-up:</a:t>
            </a:r>
          </a:p>
          <a:p>
            <a:pPr algn="l"/>
            <a:r>
              <a:rPr lang="en-US" sz="2800" b="1" dirty="0"/>
              <a:t>	</a:t>
            </a:r>
            <a:r>
              <a:rPr lang="en-US" sz="2800" b="1" dirty="0" smtClean="0"/>
              <a:t>		   Long Baseline Array (LBA)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6450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358_MOMNT_COL_op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 b="14697"/>
          <a:stretch/>
        </p:blipFill>
        <p:spPr>
          <a:xfrm>
            <a:off x="509501" y="1214972"/>
            <a:ext cx="3614531" cy="3458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6246" y="1686222"/>
            <a:ext cx="2475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Interpretation</a:t>
            </a:r>
          </a:p>
        </p:txBody>
      </p:sp>
      <p:pic>
        <p:nvPicPr>
          <p:cNvPr id="6" name="Picture 5" descr="Schematic_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 b="51160"/>
          <a:stretch/>
        </p:blipFill>
        <p:spPr>
          <a:xfrm>
            <a:off x="5188212" y="3719049"/>
            <a:ext cx="2921000" cy="2743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606377" y="2506133"/>
            <a:ext cx="0" cy="1131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06377" y="3637912"/>
            <a:ext cx="13141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03553" y="3066033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150-200 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8138" y="2170997"/>
            <a:ext cx="8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606377" y="2891438"/>
            <a:ext cx="979756" cy="714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920534" y="3423679"/>
            <a:ext cx="974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Radius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502400" y="3276670"/>
            <a:ext cx="61710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119504" y="3261854"/>
            <a:ext cx="0" cy="17419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le 1"/>
          <p:cNvSpPr txBox="1">
            <a:spLocks/>
          </p:cNvSpPr>
          <p:nvPr/>
        </p:nvSpPr>
        <p:spPr>
          <a:xfrm>
            <a:off x="218462" y="280413"/>
            <a:ext cx="87562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VLBI follow-up:</a:t>
            </a:r>
          </a:p>
          <a:p>
            <a:pPr algn="l"/>
            <a:r>
              <a:rPr lang="en-US" sz="2800" b="1" dirty="0"/>
              <a:t>	</a:t>
            </a:r>
            <a:r>
              <a:rPr lang="en-US" sz="2800" b="1" dirty="0" smtClean="0"/>
              <a:t>		   Long Baseline Array (LBA)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4847" y="5392549"/>
            <a:ext cx="4339650" cy="1913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Compact (260 au @ 6.75 </a:t>
            </a:r>
            <a:r>
              <a:rPr lang="en-US" sz="2000" b="1" dirty="0" err="1" smtClean="0"/>
              <a:t>kpc</a:t>
            </a:r>
            <a:r>
              <a:rPr lang="en-US" sz="2000" b="1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Ring-like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Center on MM1 (Brogan+ 19)</a:t>
            </a:r>
          </a:p>
          <a:p>
            <a:pPr>
              <a:lnSpc>
                <a:spcPct val="150000"/>
              </a:lnSpc>
            </a:pP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69250" y="1720088"/>
            <a:ext cx="132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public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4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218462" y="280413"/>
            <a:ext cx="87562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VLBI follow-up:</a:t>
            </a:r>
          </a:p>
          <a:p>
            <a:pPr algn="l"/>
            <a:r>
              <a:rPr lang="en-US" sz="2800" b="1" dirty="0"/>
              <a:t>	</a:t>
            </a:r>
            <a:r>
              <a:rPr lang="en-US" sz="2800" b="1" dirty="0" smtClean="0"/>
              <a:t>		   Long Baseline Array (LBA)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4847" y="5392549"/>
            <a:ext cx="4339650" cy="1913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Compact (260 au @ 6.75 </a:t>
            </a:r>
            <a:r>
              <a:rPr lang="en-US" sz="2000" b="1" dirty="0" err="1" smtClean="0"/>
              <a:t>kpc</a:t>
            </a:r>
            <a:r>
              <a:rPr lang="en-US" sz="2000" b="1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Ring-like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/>
              <a:t>Center on MM1 (Brogan+ 19)</a:t>
            </a:r>
          </a:p>
          <a:p>
            <a:pPr>
              <a:lnSpc>
                <a:spcPct val="150000"/>
              </a:lnSpc>
            </a:pPr>
            <a:endParaRPr lang="en-US" sz="2000" b="1" dirty="0"/>
          </a:p>
        </p:txBody>
      </p:sp>
      <p:pic>
        <p:nvPicPr>
          <p:cNvPr id="6" name="Picture 5" descr="Schematic_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56543" r="-1449" b="-356"/>
          <a:stretch/>
        </p:blipFill>
        <p:spPr>
          <a:xfrm>
            <a:off x="5222078" y="3719049"/>
            <a:ext cx="2921000" cy="2743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606377" y="2506133"/>
            <a:ext cx="0" cy="1131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06377" y="3637912"/>
            <a:ext cx="13141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03553" y="3066033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150-200 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8138" y="2170997"/>
            <a:ext cx="8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606377" y="2891438"/>
            <a:ext cx="979756" cy="714725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920534" y="3423679"/>
            <a:ext cx="974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Radius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502400" y="3261854"/>
            <a:ext cx="863600" cy="1481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288834" y="3261854"/>
            <a:ext cx="0" cy="174194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G358_MOMNT_CO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25" y="472110"/>
            <a:ext cx="4514273" cy="5842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116246" y="1686222"/>
            <a:ext cx="2475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Interpretation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606377" y="2709333"/>
            <a:ext cx="1216821" cy="8777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9250" y="1720088"/>
            <a:ext cx="132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public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8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58_MOMNT_COL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92"/>
            <a:ext cx="4514273" cy="5842000"/>
          </a:xfrm>
          <a:prstGeom prst="rect">
            <a:avLst/>
          </a:prstGeom>
        </p:spPr>
      </p:pic>
      <p:pic>
        <p:nvPicPr>
          <p:cNvPr id="4" name="Picture 3" descr="G358_MOMNT_CO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99" y="430792"/>
            <a:ext cx="4514273" cy="5842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0202" y="573716"/>
            <a:ext cx="2135271" cy="7694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Results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39948" y="413855"/>
            <a:ext cx="179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26 days</a:t>
            </a:r>
          </a:p>
        </p:txBody>
      </p:sp>
      <p:pic>
        <p:nvPicPr>
          <p:cNvPr id="8" name="Picture 7" descr="art_arrow_brush.png"/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99560">
            <a:off x="4030132" y="559966"/>
            <a:ext cx="1459422" cy="1437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872" y="5612214"/>
            <a:ext cx="897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Implies a translocation </a:t>
            </a:r>
            <a:r>
              <a:rPr lang="en-US" b="1" dirty="0"/>
              <a:t>of </a:t>
            </a:r>
            <a:r>
              <a:rPr lang="en-US" b="1" dirty="0">
                <a:solidFill>
                  <a:srgbClr val="008000"/>
                </a:solidFill>
              </a:rPr>
              <a:t>1-2 mas/</a:t>
            </a:r>
            <a:r>
              <a:rPr lang="en-US" b="1" dirty="0" smtClean="0">
                <a:solidFill>
                  <a:srgbClr val="008000"/>
                </a:solidFill>
              </a:rPr>
              <a:t>day</a:t>
            </a:r>
            <a:r>
              <a:rPr lang="en-US" b="1" dirty="0" smtClean="0"/>
              <a:t>, which is </a:t>
            </a:r>
            <a:r>
              <a:rPr lang="en-US" b="1" dirty="0" smtClean="0">
                <a:solidFill>
                  <a:srgbClr val="FF0000"/>
                </a:solidFill>
              </a:rPr>
              <a:t>11,700 </a:t>
            </a:r>
            <a:r>
              <a:rPr lang="en-US" b="1" dirty="0"/>
              <a:t>to </a:t>
            </a:r>
            <a:r>
              <a:rPr lang="en-US" b="1" dirty="0" smtClean="0">
                <a:solidFill>
                  <a:srgbClr val="FF0000"/>
                </a:solidFill>
              </a:rPr>
              <a:t>23,400 km/s</a:t>
            </a:r>
            <a:r>
              <a:rPr lang="en-US" b="1" dirty="0" smtClean="0"/>
              <a:t>  </a:t>
            </a:r>
            <a:r>
              <a:rPr lang="en-US" b="1" dirty="0"/>
              <a:t>at the source's kinematic distance of 6.75 </a:t>
            </a:r>
            <a:r>
              <a:rPr lang="en-US" b="1" dirty="0" err="1" smtClean="0"/>
              <a:t>kpc</a:t>
            </a:r>
            <a:r>
              <a:rPr lang="en-US" b="1" dirty="0"/>
              <a:t> </a:t>
            </a:r>
            <a:r>
              <a:rPr lang="en-US" b="1" dirty="0" smtClean="0"/>
              <a:t>(equivalent </a:t>
            </a:r>
            <a:r>
              <a:rPr lang="en-US" b="1" dirty="0"/>
              <a:t>to </a:t>
            </a:r>
            <a:r>
              <a:rPr lang="en-US" b="1" dirty="0">
                <a:solidFill>
                  <a:srgbClr val="3366FF"/>
                </a:solidFill>
              </a:rPr>
              <a:t>0.04 </a:t>
            </a:r>
            <a:r>
              <a:rPr lang="en-US" b="1" dirty="0"/>
              <a:t>to </a:t>
            </a:r>
            <a:r>
              <a:rPr lang="en-US" b="1" dirty="0" smtClean="0">
                <a:solidFill>
                  <a:srgbClr val="3366FF"/>
                </a:solidFill>
              </a:rPr>
              <a:t>0.08c</a:t>
            </a:r>
            <a:r>
              <a:rPr lang="en-US" b="1" dirty="0" smtClean="0"/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535" y="6366935"/>
            <a:ext cx="9128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Methanol masers die at v &gt;10 km/s i.e. Too fast to be proper motion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9250" y="1720088"/>
            <a:ext cx="132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public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71422" y="1808286"/>
            <a:ext cx="132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public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bble2005-01-barred-spiral-galaxy-NGC1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0" y="1992053"/>
            <a:ext cx="6441074" cy="3680614"/>
          </a:xfrm>
          <a:prstGeom prst="rect">
            <a:avLst/>
          </a:prstGeom>
        </p:spPr>
      </p:pic>
      <p:pic>
        <p:nvPicPr>
          <p:cNvPr id="5" name="Picture 4" descr="280px-Pleiades_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4" y="4991571"/>
            <a:ext cx="2139064" cy="1543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6066" y="527029"/>
            <a:ext cx="67877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Topic:</a:t>
            </a:r>
            <a:br>
              <a:rPr lang="en-US" sz="3600" b="1" dirty="0" smtClean="0"/>
            </a:br>
            <a:r>
              <a:rPr lang="en-US" sz="3600" b="1" dirty="0" smtClean="0"/>
              <a:t>		Massive star formation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HMSF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08730" y="1973836"/>
            <a:ext cx="2499827" cy="2262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897983">
            <a:off x="7941733" y="5153913"/>
            <a:ext cx="63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?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32264" y="5926670"/>
            <a:ext cx="145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Formation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 rot="1035668">
            <a:off x="8590098" y="6262136"/>
            <a:ext cx="437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?</a:t>
            </a:r>
            <a:endParaRPr lang="en-US" sz="3600" b="1" dirty="0"/>
          </a:p>
        </p:txBody>
      </p:sp>
      <p:sp>
        <p:nvSpPr>
          <p:cNvPr id="21" name="TextBox 20"/>
          <p:cNvSpPr txBox="1"/>
          <p:nvPr/>
        </p:nvSpPr>
        <p:spPr>
          <a:xfrm rot="20854186">
            <a:off x="6975064" y="6014198"/>
            <a:ext cx="437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1854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CE4E97E6-1E02-8346-8F18-91F6C4E33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7" t="8056" r="20108" b="3760"/>
          <a:stretch/>
        </p:blipFill>
        <p:spPr>
          <a:xfrm>
            <a:off x="5161790" y="3849015"/>
            <a:ext cx="3871256" cy="2857500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xmlns="" id="{93D99582-59D9-9F42-9C37-18496DA9E4B1}"/>
              </a:ext>
            </a:extLst>
          </p:cNvPr>
          <p:cNvCxnSpPr/>
          <p:nvPr/>
        </p:nvCxnSpPr>
        <p:spPr>
          <a:xfrm>
            <a:off x="5586984" y="4269250"/>
            <a:ext cx="0" cy="2199085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xmlns="" id="{94263F7F-6F97-5647-A4C7-41181F2D0AC4}"/>
              </a:ext>
            </a:extLst>
          </p:cNvPr>
          <p:cNvCxnSpPr/>
          <p:nvPr/>
        </p:nvCxnSpPr>
        <p:spPr>
          <a:xfrm>
            <a:off x="6094979" y="3951817"/>
            <a:ext cx="0" cy="2516521"/>
          </a:xfrm>
          <a:prstGeom prst="line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404725" y="568274"/>
            <a:ext cx="87562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Concluding</a:t>
            </a:r>
          </a:p>
          <a:p>
            <a:pPr algn="l"/>
            <a:r>
              <a:rPr lang="en-US" sz="3600" b="1" dirty="0"/>
              <a:t>	</a:t>
            </a:r>
            <a:r>
              <a:rPr lang="en-US" sz="3600" b="1" dirty="0" smtClean="0"/>
              <a:t>		   viewpoints:</a:t>
            </a:r>
            <a:endParaRPr lang="en-US" sz="3600" b="1" dirty="0"/>
          </a:p>
        </p:txBody>
      </p:sp>
      <p:pic>
        <p:nvPicPr>
          <p:cNvPr id="2" name="Picture 1" descr="G358_MOMNT_COL_op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7362" r="7194" b="14810"/>
          <a:stretch/>
        </p:blipFill>
        <p:spPr>
          <a:xfrm>
            <a:off x="7213598" y="3970241"/>
            <a:ext cx="1727196" cy="20405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732" y="1762671"/>
            <a:ext cx="8610049" cy="4476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b="1" dirty="0" smtClean="0"/>
              <a:t>The M2O: effective communication and follow-up </a:t>
            </a:r>
          </a:p>
          <a:p>
            <a:pPr>
              <a:lnSpc>
                <a:spcPct val="130000"/>
              </a:lnSpc>
            </a:pPr>
            <a:endParaRPr lang="en-US" sz="220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b="1" dirty="0" smtClean="0"/>
              <a:t>Discovered a “</a:t>
            </a:r>
            <a:r>
              <a:rPr lang="en-US" sz="2200" b="1" dirty="0" smtClean="0">
                <a:solidFill>
                  <a:srgbClr val="558ED5"/>
                </a:solidFill>
              </a:rPr>
              <a:t>heat-wave</a:t>
            </a:r>
            <a:r>
              <a:rPr lang="en-US" sz="2200" b="1" dirty="0" smtClean="0"/>
              <a:t>” from the G358 accretion burst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2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b="1" dirty="0" smtClean="0"/>
              <a:t>Extreme maser evolution 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200" b="1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b="1" dirty="0" smtClean="0"/>
              <a:t>Fast VLBI responses </a:t>
            </a:r>
            <a:r>
              <a:rPr lang="en-US" sz="2200" b="1" u="sng" dirty="0" smtClean="0"/>
              <a:t>critical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2200" b="1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b="1" dirty="0" smtClean="0"/>
              <a:t>Dissimilar to S255 / NGC6334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b="1" dirty="0" smtClean="0"/>
              <a:t>(accretion burst `zoo’ ?)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8845" y="3448905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G358    6.7 GHz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4453466" y="5080003"/>
            <a:ext cx="11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 [</a:t>
            </a:r>
            <a:r>
              <a:rPr lang="en-US" dirty="0" err="1" smtClean="0"/>
              <a:t>Jy</a:t>
            </a:r>
            <a:r>
              <a:rPr lang="en-US" dirty="0" smtClean="0"/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93210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604"/>
            <a:ext cx="9144000" cy="5646126"/>
          </a:xfrm>
          <a:prstGeom prst="rect">
            <a:avLst/>
          </a:prstGeom>
        </p:spPr>
      </p:pic>
      <p:sp>
        <p:nvSpPr>
          <p:cNvPr id="14" name="Frame 13"/>
          <p:cNvSpPr/>
          <p:nvPr/>
        </p:nvSpPr>
        <p:spPr>
          <a:xfrm>
            <a:off x="3552380" y="5283200"/>
            <a:ext cx="1681532" cy="74506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96753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604"/>
            <a:ext cx="9144000" cy="5646126"/>
          </a:xfrm>
          <a:prstGeom prst="rect">
            <a:avLst/>
          </a:prstGeom>
        </p:spPr>
      </p:pic>
      <p:pic>
        <p:nvPicPr>
          <p:cNvPr id="3" name="Picture 2" descr="Screen Shot 2019-12-12 at 19.28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33" y="472110"/>
            <a:ext cx="6620933" cy="4454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010" y="1088721"/>
            <a:ext cx="5744633" cy="38383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89" y="3908200"/>
            <a:ext cx="9144000" cy="4883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Frame 5"/>
          <p:cNvSpPr/>
          <p:nvPr/>
        </p:nvSpPr>
        <p:spPr>
          <a:xfrm>
            <a:off x="7315200" y="2201333"/>
            <a:ext cx="1083733" cy="27093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643467" y="2357966"/>
            <a:ext cx="880534" cy="37253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2672709" y="6078796"/>
            <a:ext cx="1083733" cy="27093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sp>
        <p:nvSpPr>
          <p:cNvPr id="21" name="Frame 20"/>
          <p:cNvSpPr/>
          <p:nvPr/>
        </p:nvSpPr>
        <p:spPr>
          <a:xfrm>
            <a:off x="6197600" y="2844801"/>
            <a:ext cx="948267" cy="27093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3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472109"/>
            <a:ext cx="7084881" cy="6402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0968" y="455176"/>
            <a:ext cx="4962616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More data to consider: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15762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7793" y="1111422"/>
            <a:ext cx="87562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Future work:</a:t>
            </a:r>
          </a:p>
          <a:p>
            <a:pPr algn="l"/>
            <a:r>
              <a:rPr lang="en-US" sz="3200" b="1" dirty="0"/>
              <a:t>		</a:t>
            </a:r>
            <a:r>
              <a:rPr lang="en-US" sz="3200" b="1" dirty="0" smtClean="0"/>
              <a:t>	(M2O 2020)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49867" y="2439673"/>
            <a:ext cx="6353021" cy="3887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 smtClean="0"/>
              <a:t>Are all accretion bursts the same?</a:t>
            </a:r>
            <a:br>
              <a:rPr lang="en-US" sz="2000" b="1" dirty="0" smtClean="0"/>
            </a:br>
            <a:r>
              <a:rPr lang="en-US" sz="2000" b="1" dirty="0" smtClean="0"/>
              <a:t>		</a:t>
            </a:r>
            <a:r>
              <a:rPr lang="en-US" sz="2000" dirty="0" smtClean="0"/>
              <a:t>a possible `zoo’ of High Mass bursts?</a:t>
            </a:r>
          </a:p>
          <a:p>
            <a:pPr>
              <a:lnSpc>
                <a:spcPct val="130000"/>
              </a:lnSpc>
            </a:pPr>
            <a:endParaRPr lang="en-US" sz="20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/>
              <a:t>What initiates accretion bursts?</a:t>
            </a:r>
            <a:br>
              <a:rPr lang="en-US" sz="2000" b="1" dirty="0"/>
            </a:br>
            <a:r>
              <a:rPr lang="en-US" sz="2000" b="1" dirty="0" smtClean="0"/>
              <a:t>		</a:t>
            </a:r>
            <a:r>
              <a:rPr lang="en-US" sz="2000" dirty="0" smtClean="0"/>
              <a:t>deeper </a:t>
            </a:r>
            <a:r>
              <a:rPr lang="en-US" sz="2000" dirty="0"/>
              <a:t>understanding of mechanisms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 smtClean="0"/>
              <a:t>What else can be learned from these events?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		</a:t>
            </a:r>
            <a:r>
              <a:rPr lang="en-US" sz="2000" dirty="0" smtClean="0"/>
              <a:t>refine the investigative process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endParaRPr lang="en-US" sz="1050" dirty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Future direction of the M2O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32565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041" y="3167390"/>
            <a:ext cx="213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2108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g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56" y="4511129"/>
            <a:ext cx="4771486" cy="12279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0031" y="3127236"/>
            <a:ext cx="2426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1 x </a:t>
            </a:r>
            <a:r>
              <a:rPr lang="en-US" sz="2000" b="1" dirty="0" err="1" smtClean="0"/>
              <a:t>S</a:t>
            </a:r>
            <a:r>
              <a:rPr lang="en-US" sz="2000" b="1" dirty="0" err="1" smtClean="0"/>
              <a:t>olint</a:t>
            </a:r>
            <a:r>
              <a:rPr lang="en-US" sz="2000" b="1" dirty="0" smtClean="0"/>
              <a:t> (3 min)</a:t>
            </a:r>
          </a:p>
          <a:p>
            <a:pPr algn="ctr"/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09074" y="5625163"/>
            <a:ext cx="3367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Integration time = x 100</a:t>
            </a:r>
          </a:p>
          <a:p>
            <a:r>
              <a:rPr lang="en-US" sz="2000" b="1" dirty="0" smtClean="0"/>
              <a:t>Sensitivity = x 10</a:t>
            </a:r>
            <a:endParaRPr lang="en-US" sz="2000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79774" y="187983"/>
            <a:ext cx="8171578" cy="2646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/>
              <a:t>x</a:t>
            </a:r>
            <a:r>
              <a:rPr lang="en-US" sz="6000" b="1" dirty="0" smtClean="0"/>
              <a:t> </a:t>
            </a:r>
            <a:r>
              <a:rPr lang="en-US" sz="13800" b="1" dirty="0" smtClean="0"/>
              <a:t>10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better </a:t>
            </a:r>
            <a:r>
              <a:rPr lang="en-US" sz="2800" b="1" dirty="0" smtClean="0"/>
              <a:t>sensitivity to weak reference sources</a:t>
            </a:r>
            <a:endParaRPr lang="en-US" sz="2800" b="1" dirty="0" smtClean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021624" y="3716589"/>
            <a:ext cx="558799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96518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171412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746306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321200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96094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470987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045880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620772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181253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756146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331038" y="3716589"/>
            <a:ext cx="558799" cy="0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000031" y="4326463"/>
            <a:ext cx="3259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1 x Track (5 </a:t>
            </a:r>
            <a:r>
              <a:rPr lang="en-US" b="1" dirty="0" err="1"/>
              <a:t>hr</a:t>
            </a:r>
            <a:r>
              <a:rPr lang="en-US" b="1" dirty="0"/>
              <a:t> = 600 min)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033897" y="4090998"/>
            <a:ext cx="6855940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3467" y="323447"/>
            <a:ext cx="6417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VERA - Inverse phase referencing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46139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58_FIFI-LS_HI-G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4" y="220133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09332" y="17948"/>
            <a:ext cx="6141680" cy="6339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Masers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G358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8462" y="353579"/>
            <a:ext cx="87562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/>
              <a:t>Spectral Energy Distribution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555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71" y="1247273"/>
            <a:ext cx="4381500" cy="3327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1466"/>
            <a:ext cx="4140200" cy="3049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1636732"/>
            <a:ext cx="4356100" cy="2574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200" y="4273355"/>
            <a:ext cx="5003800" cy="2855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100" y="1556541"/>
            <a:ext cx="4318000" cy="27168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0153" y="232544"/>
            <a:ext cx="6764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cs typeface="Courier"/>
              </a:rPr>
              <a:t>Episodic accretion:</a:t>
            </a:r>
          </a:p>
          <a:p>
            <a:r>
              <a:rPr lang="en-US" sz="3200" b="1" dirty="0">
                <a:cs typeface="Courier"/>
              </a:rPr>
              <a:t>	</a:t>
            </a:r>
            <a:r>
              <a:rPr lang="en-US" sz="3200" b="1" dirty="0" smtClean="0">
                <a:cs typeface="Courier"/>
              </a:rPr>
              <a:t>	   Known accretion bursts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0710" y="5024242"/>
            <a:ext cx="1348711" cy="2120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426" y="5922468"/>
            <a:ext cx="4546507" cy="1168075"/>
          </a:xfrm>
          <a:prstGeom prst="rect">
            <a:avLst/>
          </a:prstGeom>
        </p:spPr>
      </p:pic>
      <p:pic>
        <p:nvPicPr>
          <p:cNvPr id="9" name="Picture 8" descr="4trans_t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59" y="2342953"/>
            <a:ext cx="2913641" cy="20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831" y="3238043"/>
            <a:ext cx="3385977" cy="15064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33072" y="1287421"/>
            <a:ext cx="1832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3366FF"/>
                </a:solidFill>
              </a:rPr>
              <a:t>NGC6334I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2279" y="1237615"/>
            <a:ext cx="197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3366FF"/>
                </a:solidFill>
              </a:rPr>
              <a:t>S255NIRS3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478962" y="1556541"/>
            <a:ext cx="0" cy="5398536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406721">
            <a:off x="3498085" y="3387422"/>
            <a:ext cx="26725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Not densely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 monitored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709332" y="17948"/>
            <a:ext cx="6141680" cy="6339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Masers	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HMSF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108586" y="489447"/>
            <a:ext cx="1457756" cy="655344"/>
            <a:chOff x="725919" y="3110780"/>
            <a:chExt cx="6337949" cy="2112490"/>
          </a:xfrm>
        </p:grpSpPr>
        <p:sp>
          <p:nvSpPr>
            <p:cNvPr id="29" name="5-Point Star 28"/>
            <p:cNvSpPr/>
            <p:nvPr/>
          </p:nvSpPr>
          <p:spPr>
            <a:xfrm>
              <a:off x="725919" y="3919278"/>
              <a:ext cx="1155901" cy="101388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loud 29"/>
            <p:cNvSpPr/>
            <p:nvPr/>
          </p:nvSpPr>
          <p:spPr>
            <a:xfrm>
              <a:off x="2573874" y="3449799"/>
              <a:ext cx="2851096" cy="1580986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187988-200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603321" y="3856799"/>
              <a:ext cx="1367729" cy="1366471"/>
            </a:xfrm>
            <a:prstGeom prst="rect">
              <a:avLst/>
            </a:prstGeom>
          </p:spPr>
        </p:pic>
        <p:pic>
          <p:nvPicPr>
            <p:cNvPr id="32" name="Picture 31" descr="Inversion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050" y="3651912"/>
              <a:ext cx="1990423" cy="114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grpSp>
          <p:nvGrpSpPr>
            <p:cNvPr id="33" name="Group 32"/>
            <p:cNvGrpSpPr/>
            <p:nvPr/>
          </p:nvGrpSpPr>
          <p:grpSpPr>
            <a:xfrm>
              <a:off x="4842942" y="3161580"/>
              <a:ext cx="2220926" cy="1406539"/>
              <a:chOff x="925980" y="3898716"/>
              <a:chExt cx="2220926" cy="1406539"/>
            </a:xfrm>
          </p:grpSpPr>
          <p:pic>
            <p:nvPicPr>
              <p:cNvPr id="48" name="Picture 47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9" name="Picture 48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842942" y="3313980"/>
              <a:ext cx="2220926" cy="1406539"/>
              <a:chOff x="925980" y="3898716"/>
              <a:chExt cx="2220926" cy="1406539"/>
            </a:xfrm>
          </p:grpSpPr>
          <p:pic>
            <p:nvPicPr>
              <p:cNvPr id="46" name="Picture 45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7" name="Picture 46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4842942" y="3466380"/>
              <a:ext cx="2220926" cy="1406539"/>
              <a:chOff x="925980" y="3898716"/>
              <a:chExt cx="2220926" cy="1406539"/>
            </a:xfrm>
          </p:grpSpPr>
          <p:pic>
            <p:nvPicPr>
              <p:cNvPr id="44" name="Picture 43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5" name="Picture 44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4842942" y="3618780"/>
              <a:ext cx="2220926" cy="1406539"/>
              <a:chOff x="925980" y="3898716"/>
              <a:chExt cx="2220926" cy="1406539"/>
            </a:xfrm>
          </p:grpSpPr>
          <p:pic>
            <p:nvPicPr>
              <p:cNvPr id="42" name="Picture 41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3" name="Picture 42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4842942" y="3771180"/>
              <a:ext cx="2220925" cy="1406539"/>
              <a:chOff x="925980" y="3898716"/>
              <a:chExt cx="2220925" cy="1406539"/>
            </a:xfrm>
          </p:grpSpPr>
          <p:pic>
            <p:nvPicPr>
              <p:cNvPr id="40" name="Picture 39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1" name="Picture 40" descr="187988-200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4"/>
                <a:ext cx="1367728" cy="1405461"/>
              </a:xfrm>
              <a:prstGeom prst="rect">
                <a:avLst/>
              </a:prstGeom>
            </p:spPr>
          </p:pic>
        </p:grpSp>
        <p:pic>
          <p:nvPicPr>
            <p:cNvPr id="38" name="Picture 37" descr="187988-200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603321" y="3110781"/>
              <a:ext cx="1367729" cy="1366471"/>
            </a:xfrm>
            <a:prstGeom prst="rect">
              <a:avLst/>
            </a:prstGeom>
          </p:spPr>
        </p:pic>
        <p:pic>
          <p:nvPicPr>
            <p:cNvPr id="39" name="Picture 38" descr="187988-200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53"/>
            <a:stretch/>
          </p:blipFill>
          <p:spPr>
            <a:xfrm flipH="1" flipV="1">
              <a:off x="1134532" y="3110780"/>
              <a:ext cx="971731" cy="1366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92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88" y="1739900"/>
            <a:ext cx="3219224" cy="1816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46300" y="1347569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Accretion from inner disk (via MRI)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6912" y="6475968"/>
            <a:ext cx="6277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Reference: Hosokawa </a:t>
            </a:r>
            <a:r>
              <a:rPr lang="cs-CZ" dirty="0"/>
              <a:t>et al</a:t>
            </a:r>
            <a:r>
              <a:rPr lang="cs-CZ" dirty="0" smtClean="0"/>
              <a:t>., </a:t>
            </a:r>
            <a:r>
              <a:rPr lang="cs-CZ" dirty="0"/>
              <a:t>2016, </a:t>
            </a:r>
            <a:r>
              <a:rPr lang="cs-CZ" dirty="0" err="1"/>
              <a:t>ApJ</a:t>
            </a:r>
            <a:r>
              <a:rPr lang="cs-CZ" dirty="0"/>
              <a:t>, 824, </a:t>
            </a:r>
            <a:r>
              <a:rPr lang="cs-CZ" dirty="0" smtClean="0"/>
              <a:t>119</a:t>
            </a:r>
            <a:endParaRPr lang="cs-CZ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7793" y="161882"/>
            <a:ext cx="67877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Theoretical solution:</a:t>
            </a:r>
            <a:br>
              <a:rPr lang="en-US" sz="3600" b="1" dirty="0" smtClean="0"/>
            </a:br>
            <a:r>
              <a:rPr lang="en-US" sz="3600" b="1" dirty="0" smtClean="0"/>
              <a:t>	  “Episodic accretion”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9393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1" b="-7516"/>
          <a:stretch/>
        </p:blipFill>
        <p:spPr>
          <a:xfrm>
            <a:off x="105886" y="2116416"/>
            <a:ext cx="8884194" cy="19730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62471" y="660884"/>
            <a:ext cx="1747554" cy="1385293"/>
            <a:chOff x="4039094" y="3371190"/>
            <a:chExt cx="2440218" cy="1934371"/>
          </a:xfrm>
        </p:grpSpPr>
        <p:pic>
          <p:nvPicPr>
            <p:cNvPr id="5" name="Picture 4" descr="isell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3" r="54961" b="53065"/>
            <a:stretch/>
          </p:blipFill>
          <p:spPr>
            <a:xfrm>
              <a:off x="4039094" y="3371190"/>
              <a:ext cx="2418140" cy="1531537"/>
            </a:xfrm>
            <a:prstGeom prst="rect">
              <a:avLst/>
            </a:prstGeom>
          </p:spPr>
        </p:pic>
        <p:pic>
          <p:nvPicPr>
            <p:cNvPr id="9" name="Picture 8" descr="isell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" t="90335" r="54852" b="2453"/>
            <a:stretch/>
          </p:blipFill>
          <p:spPr>
            <a:xfrm>
              <a:off x="4207703" y="4810990"/>
              <a:ext cx="2271609" cy="494571"/>
            </a:xfrm>
            <a:prstGeom prst="rect">
              <a:avLst/>
            </a:prstGeom>
          </p:spPr>
        </p:pic>
      </p:grpSp>
      <p:pic>
        <p:nvPicPr>
          <p:cNvPr id="7" name="Picture 6" descr="isell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69060" r="54852" b="2453"/>
          <a:stretch/>
        </p:blipFill>
        <p:spPr>
          <a:xfrm>
            <a:off x="7382515" y="631350"/>
            <a:ext cx="1626805" cy="1399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00" y="1599013"/>
            <a:ext cx="2296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Low mass stars:</a:t>
            </a:r>
            <a:endParaRPr lang="en-US" sz="2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-1" b="-7516"/>
          <a:stretch/>
        </p:blipFill>
        <p:spPr>
          <a:xfrm>
            <a:off x="72400" y="4728950"/>
            <a:ext cx="8884194" cy="197308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61226" y="4958389"/>
            <a:ext cx="2089871" cy="1656649"/>
            <a:chOff x="4039094" y="3371190"/>
            <a:chExt cx="2440218" cy="1934371"/>
          </a:xfrm>
        </p:grpSpPr>
        <p:pic>
          <p:nvPicPr>
            <p:cNvPr id="14" name="Picture 13" descr="isell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03" r="54961" b="53065"/>
            <a:stretch/>
          </p:blipFill>
          <p:spPr>
            <a:xfrm>
              <a:off x="4039094" y="3371190"/>
              <a:ext cx="2418140" cy="1531537"/>
            </a:xfrm>
            <a:prstGeom prst="rect">
              <a:avLst/>
            </a:prstGeom>
          </p:spPr>
        </p:pic>
        <p:pic>
          <p:nvPicPr>
            <p:cNvPr id="15" name="Picture 14" descr="isell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" t="90335" r="54852" b="2453"/>
            <a:stretch/>
          </p:blipFill>
          <p:spPr>
            <a:xfrm>
              <a:off x="4207703" y="4810990"/>
              <a:ext cx="2271609" cy="494571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8914" y="4211547"/>
            <a:ext cx="2383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High mass stars:</a:t>
            </a:r>
            <a:endParaRPr lang="en-US" sz="2000" b="1" dirty="0"/>
          </a:p>
        </p:txBody>
      </p:sp>
      <p:sp>
        <p:nvSpPr>
          <p:cNvPr id="18" name="Explosion 2 17"/>
          <p:cNvSpPr/>
          <p:nvPr/>
        </p:nvSpPr>
        <p:spPr>
          <a:xfrm>
            <a:off x="5785453" y="5183317"/>
            <a:ext cx="1410454" cy="977148"/>
          </a:xfrm>
          <a:prstGeom prst="irregularSeal2">
            <a:avLst/>
          </a:prstGeom>
          <a:solidFill>
            <a:srgbClr val="FFFF66">
              <a:alpha val="64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079970" y="5375756"/>
            <a:ext cx="673412" cy="538826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686800" y="4452055"/>
            <a:ext cx="0" cy="1462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419276" y="404612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UV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09332" y="17948"/>
            <a:ext cx="6141680" cy="6339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6066" y="435546"/>
            <a:ext cx="67877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Problem:</a:t>
            </a:r>
            <a:br>
              <a:rPr lang="en-US" sz="3600" b="1" dirty="0" smtClean="0"/>
            </a:br>
            <a:r>
              <a:rPr lang="en-US" sz="3600" b="1" dirty="0" smtClean="0"/>
              <a:t>		Radiation pressure</a:t>
            </a:r>
            <a:endParaRPr lang="en-US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HMSF	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52" y="6088676"/>
            <a:ext cx="1748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Radiation </a:t>
            </a:r>
            <a:br>
              <a:rPr lang="en-US" sz="2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pressure</a:t>
            </a:r>
            <a:endParaRPr lang="en-US" sz="2400" b="1" dirty="0">
              <a:ln w="12700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66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88" y="1739900"/>
            <a:ext cx="3219224" cy="181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859" y="4226540"/>
            <a:ext cx="3243552" cy="1831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46300" y="1347569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Accretion from inner disk (via MRI)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2358" y="3747869"/>
            <a:ext cx="3858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 = 4 π 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err="1" smtClean="0"/>
              <a:t>σ</a:t>
            </a:r>
            <a:r>
              <a:rPr lang="en-US" sz="2000" dirty="0" smtClean="0"/>
              <a:t> T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, star will ‘bloat’</a:t>
            </a:r>
            <a:endParaRPr lang="en-US" sz="2000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2866912" y="6475968"/>
            <a:ext cx="6277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Reference: Hosokawa </a:t>
            </a:r>
            <a:r>
              <a:rPr lang="cs-CZ" dirty="0"/>
              <a:t>et al</a:t>
            </a:r>
            <a:r>
              <a:rPr lang="cs-CZ" dirty="0" smtClean="0"/>
              <a:t>., </a:t>
            </a:r>
            <a:r>
              <a:rPr lang="cs-CZ" dirty="0"/>
              <a:t>2016, </a:t>
            </a:r>
            <a:r>
              <a:rPr lang="cs-CZ" dirty="0" err="1"/>
              <a:t>ApJ</a:t>
            </a:r>
            <a:r>
              <a:rPr lang="cs-CZ" dirty="0"/>
              <a:t>, 824, </a:t>
            </a:r>
            <a:r>
              <a:rPr lang="cs-CZ" dirty="0" smtClean="0"/>
              <a:t>119</a:t>
            </a:r>
            <a:endParaRPr lang="cs-CZ" dirty="0"/>
          </a:p>
        </p:txBody>
      </p:sp>
      <p:pic>
        <p:nvPicPr>
          <p:cNvPr id="10" name="Picture 9" descr="art_arrow_brush.png"/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789" y="2310311"/>
            <a:ext cx="1459422" cy="143755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87793" y="161882"/>
            <a:ext cx="67877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Theoretical solution:</a:t>
            </a:r>
            <a:br>
              <a:rPr lang="en-US" sz="3600" b="1" dirty="0" smtClean="0"/>
            </a:br>
            <a:r>
              <a:rPr lang="en-US" sz="3600" b="1" dirty="0" smtClean="0"/>
              <a:t>	  “Episodic accretion”</a:t>
            </a:r>
            <a:endParaRPr lang="en-US" sz="3600" b="1" dirty="0"/>
          </a:p>
        </p:txBody>
      </p:sp>
      <p:sp>
        <p:nvSpPr>
          <p:cNvPr id="3" name="Explosion 1 2"/>
          <p:cNvSpPr/>
          <p:nvPr/>
        </p:nvSpPr>
        <p:spPr>
          <a:xfrm>
            <a:off x="6411923" y="2404537"/>
            <a:ext cx="1930622" cy="94826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Accretion burst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378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 txBox="1">
            <a:spLocks/>
          </p:cNvSpPr>
          <p:nvPr/>
        </p:nvSpPr>
        <p:spPr>
          <a:xfrm>
            <a:off x="387793" y="161882"/>
            <a:ext cx="6787707" cy="132825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Theoretical solution:</a:t>
            </a:r>
            <a:br>
              <a:rPr lang="en-US" sz="3600" b="1" dirty="0" smtClean="0"/>
            </a:br>
            <a:r>
              <a:rPr lang="en-US" sz="3600" b="1" dirty="0" smtClean="0"/>
              <a:t>	  “Episodic accretion”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388" y="1739900"/>
            <a:ext cx="3219224" cy="181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859" y="4226540"/>
            <a:ext cx="3243552" cy="1831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88" y="4232890"/>
            <a:ext cx="3233727" cy="1818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46300" y="1347569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Accretion from inner disk (via MRI)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2358" y="3747869"/>
            <a:ext cx="3858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 = 4 π 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err="1" smtClean="0"/>
              <a:t>σ</a:t>
            </a:r>
            <a:r>
              <a:rPr lang="en-US" sz="2000" dirty="0" smtClean="0"/>
              <a:t> T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, star will ‘bloat’</a:t>
            </a:r>
            <a:endParaRPr lang="en-US" sz="20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676388" y="378837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Gravitational contraction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6912" y="6475968"/>
            <a:ext cx="6277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Reference: Hosokawa </a:t>
            </a:r>
            <a:r>
              <a:rPr lang="cs-CZ" dirty="0"/>
              <a:t>et al</a:t>
            </a:r>
            <a:r>
              <a:rPr lang="cs-CZ" dirty="0" smtClean="0"/>
              <a:t>., </a:t>
            </a:r>
            <a:r>
              <a:rPr lang="cs-CZ" dirty="0"/>
              <a:t>2016, </a:t>
            </a:r>
            <a:r>
              <a:rPr lang="cs-CZ" dirty="0" err="1"/>
              <a:t>ApJ</a:t>
            </a:r>
            <a:r>
              <a:rPr lang="cs-CZ" dirty="0"/>
              <a:t>, 824, </a:t>
            </a:r>
            <a:r>
              <a:rPr lang="cs-CZ" dirty="0" smtClean="0"/>
              <a:t>119</a:t>
            </a:r>
            <a:endParaRPr lang="cs-CZ" dirty="0"/>
          </a:p>
        </p:txBody>
      </p:sp>
      <p:pic>
        <p:nvPicPr>
          <p:cNvPr id="10" name="Picture 9" descr="art_arrow_brush.png"/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789" y="2310311"/>
            <a:ext cx="1459422" cy="1437558"/>
          </a:xfrm>
          <a:prstGeom prst="rect">
            <a:avLst/>
          </a:prstGeom>
        </p:spPr>
      </p:pic>
      <p:pic>
        <p:nvPicPr>
          <p:cNvPr id="14" name="Picture 13" descr="art_arrow_brush.png"/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16072">
            <a:off x="3791489" y="5471241"/>
            <a:ext cx="1459422" cy="1437558"/>
          </a:xfrm>
          <a:prstGeom prst="rect">
            <a:avLst/>
          </a:prstGeom>
        </p:spPr>
      </p:pic>
      <p:pic>
        <p:nvPicPr>
          <p:cNvPr id="15" name="Picture 14" descr="art_arrow_brush.png"/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02272">
            <a:off x="1186321" y="2261384"/>
            <a:ext cx="1459422" cy="14375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54300" y="3167418"/>
            <a:ext cx="402261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urier"/>
                <a:cs typeface="Courier"/>
              </a:rPr>
              <a:t>Beat radiation pressure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ourier"/>
                <a:cs typeface="Courier"/>
              </a:rPr>
              <a:t>Build very massive stars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6411923" y="2404537"/>
            <a:ext cx="1930622" cy="94826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Accretion burst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145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71" y="1348871"/>
            <a:ext cx="4381500" cy="3327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1738330"/>
            <a:ext cx="4356100" cy="25740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100" y="1556541"/>
            <a:ext cx="4318000" cy="27168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0153" y="368008"/>
            <a:ext cx="6764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cs typeface="Courier"/>
              </a:rPr>
              <a:t>Episodic accretion:</a:t>
            </a:r>
          </a:p>
          <a:p>
            <a:r>
              <a:rPr lang="en-US" sz="3200" b="1" dirty="0">
                <a:cs typeface="Courier"/>
              </a:rPr>
              <a:t>	</a:t>
            </a:r>
            <a:r>
              <a:rPr lang="en-US" sz="3200" b="1" dirty="0" smtClean="0">
                <a:cs typeface="Courier"/>
              </a:rPr>
              <a:t>	   Known accretion bursts</a:t>
            </a:r>
          </a:p>
        </p:txBody>
      </p:sp>
      <p:pic>
        <p:nvPicPr>
          <p:cNvPr id="9" name="Picture 8" descr="4trans_t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59" y="2444551"/>
            <a:ext cx="2913641" cy="20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31" y="3339641"/>
            <a:ext cx="3385977" cy="15064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33072" y="1389019"/>
            <a:ext cx="1832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3366FF"/>
                </a:solidFill>
              </a:rPr>
              <a:t>NGC6334I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2279" y="1339213"/>
            <a:ext cx="197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3366FF"/>
                </a:solidFill>
              </a:rPr>
              <a:t>S255NIRS3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709332" y="17948"/>
            <a:ext cx="6141680" cy="6339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108586" y="489447"/>
            <a:ext cx="1457756" cy="655344"/>
            <a:chOff x="725919" y="3110780"/>
            <a:chExt cx="6337949" cy="2112490"/>
          </a:xfrm>
        </p:grpSpPr>
        <p:sp>
          <p:nvSpPr>
            <p:cNvPr id="29" name="5-Point Star 28"/>
            <p:cNvSpPr/>
            <p:nvPr/>
          </p:nvSpPr>
          <p:spPr>
            <a:xfrm>
              <a:off x="725919" y="3919278"/>
              <a:ext cx="1155901" cy="101388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loud 29"/>
            <p:cNvSpPr/>
            <p:nvPr/>
          </p:nvSpPr>
          <p:spPr>
            <a:xfrm>
              <a:off x="2573874" y="3449799"/>
              <a:ext cx="2851096" cy="1580986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187988-2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603321" y="3856799"/>
              <a:ext cx="1367729" cy="1366471"/>
            </a:xfrm>
            <a:prstGeom prst="rect">
              <a:avLst/>
            </a:prstGeom>
          </p:spPr>
        </p:pic>
        <p:pic>
          <p:nvPicPr>
            <p:cNvPr id="32" name="Picture 31" descr="Inversion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050" y="3651912"/>
              <a:ext cx="1990423" cy="114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grpSp>
          <p:nvGrpSpPr>
            <p:cNvPr id="33" name="Group 32"/>
            <p:cNvGrpSpPr/>
            <p:nvPr/>
          </p:nvGrpSpPr>
          <p:grpSpPr>
            <a:xfrm>
              <a:off x="4842942" y="3161580"/>
              <a:ext cx="2220926" cy="1406539"/>
              <a:chOff x="925980" y="3898716"/>
              <a:chExt cx="2220926" cy="1406539"/>
            </a:xfrm>
          </p:grpSpPr>
          <p:pic>
            <p:nvPicPr>
              <p:cNvPr id="48" name="Picture 47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9" name="Picture 48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842942" y="3313980"/>
              <a:ext cx="2220926" cy="1406539"/>
              <a:chOff x="925980" y="3898716"/>
              <a:chExt cx="2220926" cy="1406539"/>
            </a:xfrm>
          </p:grpSpPr>
          <p:pic>
            <p:nvPicPr>
              <p:cNvPr id="46" name="Picture 45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7" name="Picture 46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4842942" y="3466380"/>
              <a:ext cx="2220926" cy="1406539"/>
              <a:chOff x="925980" y="3898716"/>
              <a:chExt cx="2220926" cy="1406539"/>
            </a:xfrm>
          </p:grpSpPr>
          <p:pic>
            <p:nvPicPr>
              <p:cNvPr id="44" name="Picture 43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5" name="Picture 44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4842942" y="3618780"/>
              <a:ext cx="2220926" cy="1406539"/>
              <a:chOff x="925980" y="3898716"/>
              <a:chExt cx="2220926" cy="1406539"/>
            </a:xfrm>
          </p:grpSpPr>
          <p:pic>
            <p:nvPicPr>
              <p:cNvPr id="42" name="Picture 41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3" name="Picture 42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4842942" y="3771180"/>
              <a:ext cx="2220925" cy="1406539"/>
              <a:chOff x="925980" y="3898716"/>
              <a:chExt cx="2220925" cy="1406539"/>
            </a:xfrm>
          </p:grpSpPr>
          <p:pic>
            <p:nvPicPr>
              <p:cNvPr id="40" name="Picture 39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41" name="Picture 40" descr="187988-200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4"/>
                <a:ext cx="1367728" cy="1405461"/>
              </a:xfrm>
              <a:prstGeom prst="rect">
                <a:avLst/>
              </a:prstGeom>
            </p:spPr>
          </p:pic>
        </p:grpSp>
        <p:pic>
          <p:nvPicPr>
            <p:cNvPr id="38" name="Picture 37" descr="187988-2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603321" y="3110781"/>
              <a:ext cx="1367729" cy="1366471"/>
            </a:xfrm>
            <a:prstGeom prst="rect">
              <a:avLst/>
            </a:prstGeom>
          </p:spPr>
        </p:pic>
        <p:pic>
          <p:nvPicPr>
            <p:cNvPr id="39" name="Picture 38" descr="187988-200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53"/>
            <a:stretch/>
          </p:blipFill>
          <p:spPr>
            <a:xfrm flipH="1" flipV="1">
              <a:off x="1134532" y="3110780"/>
              <a:ext cx="971731" cy="13664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63193"/>
            <a:ext cx="4140200" cy="3049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0710" y="5379835"/>
            <a:ext cx="1348711" cy="2120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0200" y="4374953"/>
            <a:ext cx="5003800" cy="2855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4426" y="5905535"/>
            <a:ext cx="4546507" cy="116807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HMSF	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76137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115" y="1719606"/>
            <a:ext cx="7374519" cy="43576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100" y="1556541"/>
            <a:ext cx="4318000" cy="27168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0153" y="368008"/>
            <a:ext cx="6764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cs typeface="Courier"/>
              </a:rPr>
              <a:t>Episodic accretion:</a:t>
            </a:r>
          </a:p>
          <a:p>
            <a:r>
              <a:rPr lang="en-US" sz="3200" b="1" dirty="0">
                <a:cs typeface="Courier"/>
              </a:rPr>
              <a:t>	</a:t>
            </a:r>
            <a:r>
              <a:rPr lang="en-US" sz="3200" b="1" dirty="0" smtClean="0">
                <a:cs typeface="Courier"/>
              </a:rPr>
              <a:t>	   Known accretion bursts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3355"/>
            <a:ext cx="6652088" cy="29595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Title 1"/>
          <p:cNvSpPr txBox="1">
            <a:spLocks/>
          </p:cNvSpPr>
          <p:nvPr/>
        </p:nvSpPr>
        <p:spPr>
          <a:xfrm>
            <a:off x="2709332" y="17948"/>
            <a:ext cx="6141680" cy="6339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HMSF	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1672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Point Star 2"/>
          <p:cNvSpPr/>
          <p:nvPr/>
        </p:nvSpPr>
        <p:spPr>
          <a:xfrm>
            <a:off x="725919" y="4410335"/>
            <a:ext cx="1155901" cy="101388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800" y="3840675"/>
            <a:ext cx="2034079" cy="210608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602503" y="5735086"/>
            <a:ext cx="2878426" cy="0"/>
          </a:xfrm>
          <a:prstGeom prst="straightConnector1">
            <a:avLst/>
          </a:prstGeom>
          <a:ln w="76200" cmpd="sng">
            <a:solidFill>
              <a:schemeClr val="tx1">
                <a:lumMod val="65000"/>
                <a:lumOff val="35000"/>
              </a:schemeClr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2573874" y="3940856"/>
            <a:ext cx="2851096" cy="158098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87988-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03321" y="4347856"/>
            <a:ext cx="1367729" cy="1366471"/>
          </a:xfrm>
          <a:prstGeom prst="rect">
            <a:avLst/>
          </a:prstGeom>
        </p:spPr>
      </p:pic>
      <p:pic>
        <p:nvPicPr>
          <p:cNvPr id="21" name="Picture 20" descr="Invers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50" y="4142969"/>
            <a:ext cx="1990423" cy="114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TextBox 21"/>
          <p:cNvSpPr txBox="1"/>
          <p:nvPr/>
        </p:nvSpPr>
        <p:spPr>
          <a:xfrm>
            <a:off x="2671383" y="3529644"/>
            <a:ext cx="347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0707"/>
                </a:solidFill>
              </a:rPr>
              <a:t>Inverted population</a:t>
            </a:r>
            <a:endParaRPr lang="en-US" sz="2400" dirty="0">
              <a:solidFill>
                <a:srgbClr val="CC0707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842942" y="3652637"/>
            <a:ext cx="2220926" cy="1406539"/>
            <a:chOff x="925980" y="3898716"/>
            <a:chExt cx="2220926" cy="1406539"/>
          </a:xfrm>
        </p:grpSpPr>
        <p:pic>
          <p:nvPicPr>
            <p:cNvPr id="30" name="Picture 29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5980" y="3898716"/>
              <a:ext cx="1367729" cy="1405460"/>
            </a:xfrm>
            <a:prstGeom prst="rect">
              <a:avLst/>
            </a:prstGeom>
          </p:spPr>
        </p:pic>
        <p:pic>
          <p:nvPicPr>
            <p:cNvPr id="31" name="Picture 30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79177" y="3899795"/>
              <a:ext cx="1367729" cy="140546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842942" y="3805037"/>
            <a:ext cx="2220926" cy="1406539"/>
            <a:chOff x="925980" y="3898716"/>
            <a:chExt cx="2220926" cy="1406539"/>
          </a:xfrm>
        </p:grpSpPr>
        <p:pic>
          <p:nvPicPr>
            <p:cNvPr id="33" name="Picture 32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5980" y="3898716"/>
              <a:ext cx="1367729" cy="1405460"/>
            </a:xfrm>
            <a:prstGeom prst="rect">
              <a:avLst/>
            </a:prstGeom>
          </p:spPr>
        </p:pic>
        <p:pic>
          <p:nvPicPr>
            <p:cNvPr id="34" name="Picture 33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79177" y="3899795"/>
              <a:ext cx="1367729" cy="140546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4842942" y="3957437"/>
            <a:ext cx="2220926" cy="1406539"/>
            <a:chOff x="925980" y="3898716"/>
            <a:chExt cx="2220926" cy="1406539"/>
          </a:xfrm>
        </p:grpSpPr>
        <p:pic>
          <p:nvPicPr>
            <p:cNvPr id="36" name="Picture 35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5980" y="3898716"/>
              <a:ext cx="1367729" cy="1405460"/>
            </a:xfrm>
            <a:prstGeom prst="rect">
              <a:avLst/>
            </a:prstGeom>
          </p:spPr>
        </p:pic>
        <p:pic>
          <p:nvPicPr>
            <p:cNvPr id="37" name="Picture 36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79177" y="3899795"/>
              <a:ext cx="1367729" cy="140546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842942" y="4109837"/>
            <a:ext cx="2220926" cy="1406539"/>
            <a:chOff x="925980" y="3898716"/>
            <a:chExt cx="2220926" cy="1406539"/>
          </a:xfrm>
        </p:grpSpPr>
        <p:pic>
          <p:nvPicPr>
            <p:cNvPr id="39" name="Picture 38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5980" y="3898716"/>
              <a:ext cx="1367729" cy="1405460"/>
            </a:xfrm>
            <a:prstGeom prst="rect">
              <a:avLst/>
            </a:prstGeom>
          </p:spPr>
        </p:pic>
        <p:pic>
          <p:nvPicPr>
            <p:cNvPr id="40" name="Picture 39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79177" y="3899795"/>
              <a:ext cx="1367729" cy="140546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4842942" y="4262237"/>
            <a:ext cx="2220926" cy="1406539"/>
            <a:chOff x="925980" y="3898716"/>
            <a:chExt cx="2220926" cy="1406539"/>
          </a:xfrm>
        </p:grpSpPr>
        <p:pic>
          <p:nvPicPr>
            <p:cNvPr id="42" name="Picture 41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5980" y="3898716"/>
              <a:ext cx="1367729" cy="1405460"/>
            </a:xfrm>
            <a:prstGeom prst="rect">
              <a:avLst/>
            </a:prstGeom>
          </p:spPr>
        </p:pic>
        <p:pic>
          <p:nvPicPr>
            <p:cNvPr id="43" name="Picture 42" descr="187988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79177" y="3899795"/>
              <a:ext cx="1367729" cy="1405460"/>
            </a:xfrm>
            <a:prstGeom prst="rect">
              <a:avLst/>
            </a:prstGeom>
          </p:spPr>
        </p:pic>
      </p:grpSp>
      <p:cxnSp>
        <p:nvCxnSpPr>
          <p:cNvPr id="45" name="Straight Arrow Connector 44"/>
          <p:cNvCxnSpPr/>
          <p:nvPr/>
        </p:nvCxnSpPr>
        <p:spPr>
          <a:xfrm>
            <a:off x="1574803" y="2936722"/>
            <a:ext cx="0" cy="898668"/>
          </a:xfrm>
          <a:prstGeom prst="straightConnector1">
            <a:avLst/>
          </a:prstGeom>
          <a:ln w="76200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075582" y="2572779"/>
            <a:ext cx="0" cy="1029059"/>
          </a:xfrm>
          <a:prstGeom prst="straightConnector1">
            <a:avLst/>
          </a:prstGeom>
          <a:ln w="76200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619436" y="5891005"/>
            <a:ext cx="347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path length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47046" y="2094181"/>
            <a:ext cx="496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Enhance excitation conditions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-57852" y="2099338"/>
            <a:ext cx="3477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More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seed photons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6" name="Picture 45" descr="187988-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03321" y="3601838"/>
            <a:ext cx="1367729" cy="1366471"/>
          </a:xfrm>
          <a:prstGeom prst="rect">
            <a:avLst/>
          </a:prstGeom>
        </p:spPr>
      </p:pic>
      <p:pic>
        <p:nvPicPr>
          <p:cNvPr id="48" name="Picture 47" descr="187988-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53"/>
          <a:stretch/>
        </p:blipFill>
        <p:spPr>
          <a:xfrm flipH="1" flipV="1">
            <a:off x="1134532" y="3601837"/>
            <a:ext cx="971731" cy="13664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6264" y="4428053"/>
            <a:ext cx="74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89131" y="4068581"/>
            <a:ext cx="74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113" y="822124"/>
            <a:ext cx="8635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Maser </a:t>
            </a:r>
            <a:r>
              <a:rPr lang="en-US" sz="2800" b="1" dirty="0" smtClean="0"/>
              <a:t>emission: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responsive to changes </a:t>
            </a:r>
            <a:r>
              <a:rPr lang="en-US" sz="2800" b="1" dirty="0"/>
              <a:t>in </a:t>
            </a:r>
            <a:r>
              <a:rPr lang="en-US" sz="2800" b="1" dirty="0" smtClean="0"/>
              <a:t>local </a:t>
            </a:r>
            <a:r>
              <a:rPr lang="en-US" sz="2800" b="1" dirty="0"/>
              <a:t>environment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Masers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402577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709332" y="419607"/>
            <a:ext cx="6141680" cy="6339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/>
          </a:p>
        </p:txBody>
      </p:sp>
      <p:sp>
        <p:nvSpPr>
          <p:cNvPr id="5" name="Donut 4"/>
          <p:cNvSpPr/>
          <p:nvPr/>
        </p:nvSpPr>
        <p:spPr>
          <a:xfrm rot="1218208" flipH="1">
            <a:off x="1092312" y="3020237"/>
            <a:ext cx="2345501" cy="1075275"/>
          </a:xfrm>
          <a:prstGeom prst="donut">
            <a:avLst>
              <a:gd name="adj" fmla="val 42270"/>
            </a:avLst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 flipH="1">
            <a:off x="1919693" y="3198304"/>
            <a:ext cx="738271" cy="61580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47120" y="1907164"/>
            <a:ext cx="106851" cy="12911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160264" y="4122859"/>
            <a:ext cx="86856" cy="10391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1"/>
          </p:cNvCxnSpPr>
          <p:nvPr/>
        </p:nvCxnSpPr>
        <p:spPr>
          <a:xfrm flipV="1">
            <a:off x="2657963" y="2486285"/>
            <a:ext cx="1129121" cy="94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19778" y="3991253"/>
            <a:ext cx="821689" cy="708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 flipH="1">
            <a:off x="3245957" y="1867384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 flipH="1">
            <a:off x="2290551" y="1657252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flipH="1">
            <a:off x="3504804" y="2141705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 flipH="1">
            <a:off x="672358" y="4733753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 flipH="1">
            <a:off x="1812844" y="5162023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flipH="1">
            <a:off x="1385442" y="5174809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 flipH="1">
            <a:off x="954638" y="5002519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 flipH="1">
            <a:off x="1519198" y="3064529"/>
            <a:ext cx="564560" cy="344580"/>
          </a:xfrm>
          <a:prstGeom prst="cloud">
            <a:avLst/>
          </a:prstGeom>
          <a:solidFill>
            <a:srgbClr val="FF8E9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 flipH="1">
            <a:off x="2963677" y="1734874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 flipH="1">
            <a:off x="2657964" y="1562584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 flipH="1">
            <a:off x="1859709" y="3641815"/>
            <a:ext cx="564560" cy="344580"/>
          </a:xfrm>
          <a:prstGeom prst="cloud">
            <a:avLst/>
          </a:prstGeom>
          <a:solidFill>
            <a:srgbClr val="FF8E9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 flipH="1">
            <a:off x="1428868" y="3373979"/>
            <a:ext cx="564560" cy="344580"/>
          </a:xfrm>
          <a:prstGeom prst="cloud">
            <a:avLst/>
          </a:prstGeom>
          <a:solidFill>
            <a:srgbClr val="FF8E9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flipH="1">
            <a:off x="2485972" y="3641815"/>
            <a:ext cx="564560" cy="344580"/>
          </a:xfrm>
          <a:prstGeom prst="cloud">
            <a:avLst/>
          </a:prstGeom>
          <a:solidFill>
            <a:srgbClr val="FF8E9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9382" y="5784416"/>
            <a:ext cx="568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6.7 GHz methanol maser </a:t>
            </a:r>
            <a:br>
              <a:rPr lang="en-US" sz="2800" u="sng" dirty="0" smtClean="0"/>
            </a:br>
            <a:r>
              <a:rPr lang="en-US" sz="2800" u="sng" dirty="0" smtClean="0"/>
              <a:t>traces radiation near the </a:t>
            </a:r>
            <a:r>
              <a:rPr lang="en-US" sz="2800" u="sng" dirty="0" err="1" smtClean="0"/>
              <a:t>protostar</a:t>
            </a:r>
            <a:endParaRPr lang="en-US" sz="2800" u="sng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106356" y="2091761"/>
            <a:ext cx="168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2400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8901" y="4770134"/>
            <a:ext cx="168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8E91"/>
                </a:solidFill>
              </a:rPr>
              <a:t>CH</a:t>
            </a:r>
            <a:r>
              <a:rPr lang="en-US" sz="2400" b="1" baseline="-25000" dirty="0" smtClean="0">
                <a:solidFill>
                  <a:srgbClr val="FF8E91"/>
                </a:solidFill>
              </a:rPr>
              <a:t>3</a:t>
            </a:r>
            <a:r>
              <a:rPr lang="en-US" sz="2400" b="1" dirty="0" smtClean="0">
                <a:solidFill>
                  <a:srgbClr val="FF8E91"/>
                </a:solidFill>
              </a:rPr>
              <a:t>OH</a:t>
            </a:r>
            <a:endParaRPr lang="en-US" sz="2400" b="1" dirty="0">
              <a:solidFill>
                <a:srgbClr val="FF8E9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2814952" y="4048342"/>
            <a:ext cx="689852" cy="7585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56231" y="1964630"/>
            <a:ext cx="540090" cy="19244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I05274_VERA_Godd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70" y="1651086"/>
            <a:ext cx="5441797" cy="49526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8332" y="5881328"/>
            <a:ext cx="3063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Burns et al. 2017, MNRAS, </a:t>
            </a:r>
            <a:r>
              <a:rPr lang="is-IS" sz="1400" dirty="0"/>
              <a:t>467, 2367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333711" y="805191"/>
            <a:ext cx="4205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Typical environments </a:t>
            </a:r>
            <a:endParaRPr lang="en-US" sz="28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Masers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69408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709332" y="419607"/>
            <a:ext cx="6141680" cy="6339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/>
          </a:p>
        </p:txBody>
      </p:sp>
      <p:sp>
        <p:nvSpPr>
          <p:cNvPr id="5" name="Donut 4"/>
          <p:cNvSpPr/>
          <p:nvPr/>
        </p:nvSpPr>
        <p:spPr>
          <a:xfrm rot="1218208" flipH="1">
            <a:off x="1092312" y="3020237"/>
            <a:ext cx="2345501" cy="1075275"/>
          </a:xfrm>
          <a:prstGeom prst="donut">
            <a:avLst>
              <a:gd name="adj" fmla="val 42270"/>
            </a:avLst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 flipH="1">
            <a:off x="1919693" y="3198304"/>
            <a:ext cx="738271" cy="615801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47120" y="1907164"/>
            <a:ext cx="106851" cy="12911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160264" y="4122859"/>
            <a:ext cx="86856" cy="10391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1"/>
          </p:cNvCxnSpPr>
          <p:nvPr/>
        </p:nvCxnSpPr>
        <p:spPr>
          <a:xfrm flipV="1">
            <a:off x="2657963" y="2486285"/>
            <a:ext cx="1129121" cy="94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19778" y="3991253"/>
            <a:ext cx="821689" cy="708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 flipH="1">
            <a:off x="3245957" y="1867384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 flipH="1">
            <a:off x="2290551" y="1657252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 flipH="1">
            <a:off x="3504804" y="2141705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 flipH="1">
            <a:off x="672358" y="4733753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 flipH="1">
            <a:off x="1812844" y="5162023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 flipH="1">
            <a:off x="1385442" y="5174809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 flipH="1">
            <a:off x="954638" y="5002519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 flipH="1">
            <a:off x="1519198" y="3064529"/>
            <a:ext cx="564560" cy="344580"/>
          </a:xfrm>
          <a:prstGeom prst="cloud">
            <a:avLst/>
          </a:prstGeom>
          <a:solidFill>
            <a:srgbClr val="FF8E9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 flipH="1">
            <a:off x="2963677" y="1734874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 flipH="1">
            <a:off x="2657964" y="1562584"/>
            <a:ext cx="564560" cy="34458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 flipH="1">
            <a:off x="1859709" y="3641815"/>
            <a:ext cx="564560" cy="344580"/>
          </a:xfrm>
          <a:prstGeom prst="cloud">
            <a:avLst/>
          </a:prstGeom>
          <a:solidFill>
            <a:srgbClr val="FF8E9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 flipH="1">
            <a:off x="1428868" y="3373979"/>
            <a:ext cx="564560" cy="344580"/>
          </a:xfrm>
          <a:prstGeom prst="cloud">
            <a:avLst/>
          </a:prstGeom>
          <a:solidFill>
            <a:srgbClr val="FF8E9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 flipH="1">
            <a:off x="2485972" y="3641815"/>
            <a:ext cx="564560" cy="344580"/>
          </a:xfrm>
          <a:prstGeom prst="cloud">
            <a:avLst/>
          </a:prstGeom>
          <a:solidFill>
            <a:srgbClr val="FF8E9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9382" y="5784416"/>
            <a:ext cx="568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6.7 GHz methanol maser </a:t>
            </a:r>
            <a:br>
              <a:rPr lang="en-US" sz="2800" u="sng" dirty="0" smtClean="0"/>
            </a:br>
            <a:r>
              <a:rPr lang="en-US" sz="2800" u="sng" dirty="0" smtClean="0"/>
              <a:t>traces radiation near the </a:t>
            </a:r>
            <a:r>
              <a:rPr lang="en-US" sz="2800" u="sng" dirty="0" err="1" smtClean="0"/>
              <a:t>protostar</a:t>
            </a:r>
            <a:endParaRPr lang="en-US" sz="2800" u="sng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106356" y="2091761"/>
            <a:ext cx="168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2400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8901" y="4770134"/>
            <a:ext cx="168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8E91"/>
                </a:solidFill>
              </a:rPr>
              <a:t>CH</a:t>
            </a:r>
            <a:r>
              <a:rPr lang="en-US" sz="2400" b="1" baseline="-25000" dirty="0" smtClean="0">
                <a:solidFill>
                  <a:srgbClr val="FF8E91"/>
                </a:solidFill>
              </a:rPr>
              <a:t>3</a:t>
            </a:r>
            <a:r>
              <a:rPr lang="en-US" sz="2400" b="1" dirty="0" smtClean="0">
                <a:solidFill>
                  <a:srgbClr val="FF8E91"/>
                </a:solidFill>
              </a:rPr>
              <a:t>OH</a:t>
            </a:r>
            <a:endParaRPr lang="en-US" sz="2400" b="1" dirty="0">
              <a:solidFill>
                <a:srgbClr val="FF8E9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2814952" y="4048342"/>
            <a:ext cx="689852" cy="7585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56231" y="1964630"/>
            <a:ext cx="540090" cy="19244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I05274_VERA_Godd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70" y="1651086"/>
            <a:ext cx="5441797" cy="49526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48332" y="5881328"/>
            <a:ext cx="3063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Burns et al. 2017, MNRAS, </a:t>
            </a:r>
            <a:r>
              <a:rPr lang="is-IS" sz="1400" dirty="0"/>
              <a:t>467, 2367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333711" y="805191"/>
            <a:ext cx="4205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Typical environments </a:t>
            </a:r>
            <a:endParaRPr lang="en-US" sz="28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Masers</a:t>
            </a:r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M2O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553" y="452524"/>
            <a:ext cx="2495039" cy="1110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63" name="Group 62"/>
          <p:cNvGrpSpPr/>
          <p:nvPr/>
        </p:nvGrpSpPr>
        <p:grpSpPr>
          <a:xfrm>
            <a:off x="7108583" y="489447"/>
            <a:ext cx="1894609" cy="838964"/>
            <a:chOff x="725919" y="3110780"/>
            <a:chExt cx="6337949" cy="2112490"/>
          </a:xfrm>
        </p:grpSpPr>
        <p:sp>
          <p:nvSpPr>
            <p:cNvPr id="64" name="5-Point Star 63"/>
            <p:cNvSpPr/>
            <p:nvPr/>
          </p:nvSpPr>
          <p:spPr>
            <a:xfrm>
              <a:off x="725919" y="3919278"/>
              <a:ext cx="1155901" cy="101388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loud 64"/>
            <p:cNvSpPr/>
            <p:nvPr/>
          </p:nvSpPr>
          <p:spPr>
            <a:xfrm>
              <a:off x="2573874" y="3449799"/>
              <a:ext cx="2851096" cy="1580986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 descr="187988-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603321" y="3856799"/>
              <a:ext cx="1367729" cy="1366471"/>
            </a:xfrm>
            <a:prstGeom prst="rect">
              <a:avLst/>
            </a:prstGeom>
          </p:spPr>
        </p:pic>
        <p:pic>
          <p:nvPicPr>
            <p:cNvPr id="67" name="Picture 66" descr="Inversion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050" y="3651912"/>
              <a:ext cx="1990423" cy="1144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grpSp>
          <p:nvGrpSpPr>
            <p:cNvPr id="68" name="Group 67"/>
            <p:cNvGrpSpPr/>
            <p:nvPr/>
          </p:nvGrpSpPr>
          <p:grpSpPr>
            <a:xfrm>
              <a:off x="4842942" y="3161580"/>
              <a:ext cx="2220926" cy="1406539"/>
              <a:chOff x="925980" y="3898716"/>
              <a:chExt cx="2220926" cy="1406539"/>
            </a:xfrm>
          </p:grpSpPr>
          <p:pic>
            <p:nvPicPr>
              <p:cNvPr id="83" name="Picture 82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84" name="Picture 83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69" name="Group 68"/>
            <p:cNvGrpSpPr/>
            <p:nvPr/>
          </p:nvGrpSpPr>
          <p:grpSpPr>
            <a:xfrm>
              <a:off x="4842942" y="3313980"/>
              <a:ext cx="2220926" cy="1406539"/>
              <a:chOff x="925980" y="3898716"/>
              <a:chExt cx="2220926" cy="1406539"/>
            </a:xfrm>
          </p:grpSpPr>
          <p:pic>
            <p:nvPicPr>
              <p:cNvPr id="81" name="Picture 80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82" name="Picture 81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4842942" y="3466380"/>
              <a:ext cx="2220926" cy="1406539"/>
              <a:chOff x="925980" y="3898716"/>
              <a:chExt cx="2220926" cy="1406539"/>
            </a:xfrm>
          </p:grpSpPr>
          <p:pic>
            <p:nvPicPr>
              <p:cNvPr id="79" name="Picture 78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80" name="Picture 79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4842942" y="3618780"/>
              <a:ext cx="2220926" cy="1406539"/>
              <a:chOff x="925980" y="3898716"/>
              <a:chExt cx="2220926" cy="1406539"/>
            </a:xfrm>
          </p:grpSpPr>
          <p:pic>
            <p:nvPicPr>
              <p:cNvPr id="77" name="Picture 76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78" name="Picture 77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5"/>
                <a:ext cx="1367729" cy="1405460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4842942" y="3771180"/>
              <a:ext cx="2220925" cy="1406539"/>
              <a:chOff x="925980" y="3898716"/>
              <a:chExt cx="2220925" cy="1406539"/>
            </a:xfrm>
          </p:grpSpPr>
          <p:pic>
            <p:nvPicPr>
              <p:cNvPr id="75" name="Picture 74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980" y="3898716"/>
                <a:ext cx="1367729" cy="1405460"/>
              </a:xfrm>
              <a:prstGeom prst="rect">
                <a:avLst/>
              </a:prstGeom>
            </p:spPr>
          </p:pic>
          <p:pic>
            <p:nvPicPr>
              <p:cNvPr id="76" name="Picture 75" descr="187988-2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79177" y="3899794"/>
                <a:ext cx="1367728" cy="1405461"/>
              </a:xfrm>
              <a:prstGeom prst="rect">
                <a:avLst/>
              </a:prstGeom>
            </p:spPr>
          </p:pic>
        </p:grpSp>
        <p:pic>
          <p:nvPicPr>
            <p:cNvPr id="73" name="Picture 72" descr="187988-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603321" y="3110781"/>
              <a:ext cx="1367729" cy="1366471"/>
            </a:xfrm>
            <a:prstGeom prst="rect">
              <a:avLst/>
            </a:prstGeom>
          </p:spPr>
        </p:pic>
        <p:pic>
          <p:nvPicPr>
            <p:cNvPr id="74" name="Picture 73" descr="187988-2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53"/>
            <a:stretch/>
          </p:blipFill>
          <p:spPr>
            <a:xfrm flipH="1" flipV="1">
              <a:off x="1134532" y="3110780"/>
              <a:ext cx="971731" cy="1366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4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616462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[M2O]</a:t>
            </a:r>
            <a:r>
              <a:rPr lang="en-US" sz="3600" dirty="0"/>
              <a:t> Maser Monitoring Organization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1" y="1638143"/>
            <a:ext cx="8463647" cy="5133687"/>
          </a:xfrm>
          <a:prstGeom prst="rect">
            <a:avLst/>
          </a:prstGeom>
        </p:spPr>
      </p:pic>
      <p:sp>
        <p:nvSpPr>
          <p:cNvPr id="40" name="テキスト ボックス 5"/>
          <p:cNvSpPr txBox="1"/>
          <p:nvPr/>
        </p:nvSpPr>
        <p:spPr>
          <a:xfrm>
            <a:off x="3954585" y="6215632"/>
            <a:ext cx="4782713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b="1" dirty="0">
                <a:solidFill>
                  <a:schemeClr val="bg1"/>
                </a:solidFill>
                <a:latin typeface="Helvetica"/>
                <a:cs typeface="Helvetica"/>
              </a:rPr>
              <a:t>© Dr. G</a:t>
            </a:r>
            <a:r>
              <a:rPr lang="en-US" altLang="ja-JP" sz="2400" b="1" dirty="0">
                <a:solidFill>
                  <a:schemeClr val="bg1"/>
                </a:solidFill>
                <a:latin typeface="Helvetica"/>
                <a:cs typeface="Helvetica"/>
              </a:rPr>
              <a:t>.</a:t>
            </a:r>
            <a:r>
              <a:rPr kumimoji="1" lang="en-US" altLang="ja-JP" sz="2400" b="1" dirty="0">
                <a:solidFill>
                  <a:schemeClr val="bg1"/>
                </a:solidFill>
                <a:latin typeface="Helvetica"/>
                <a:cs typeface="Helvetica"/>
              </a:rPr>
              <a:t> MacLeod</a:t>
            </a:r>
            <a:endParaRPr kumimoji="1" lang="ja-JP" alt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1" name="正方形/長方形 2"/>
          <p:cNvSpPr/>
          <p:nvPr/>
        </p:nvSpPr>
        <p:spPr>
          <a:xfrm>
            <a:off x="472302" y="1716603"/>
            <a:ext cx="8280494" cy="16357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400" b="1" u="sng" dirty="0">
                <a:latin typeface="Helvetica"/>
                <a:cs typeface="Helvetica"/>
              </a:rPr>
              <a:t>Launch</a:t>
            </a:r>
            <a:r>
              <a:rPr lang="en-US" altLang="ja-JP" sz="2400" dirty="0">
                <a:latin typeface="Helvetica"/>
                <a:cs typeface="Helvetica"/>
              </a:rPr>
              <a:t>:  2017/09/07</a:t>
            </a:r>
            <a:r>
              <a:rPr lang="ja-JP" altLang="en-US" sz="2400" dirty="0">
                <a:latin typeface="Helvetica"/>
                <a:cs typeface="Helvetica"/>
              </a:rPr>
              <a:t>  </a:t>
            </a:r>
            <a:r>
              <a:rPr lang="en-US" altLang="ja-JP" sz="2400" dirty="0">
                <a:latin typeface="Helvetica"/>
                <a:cs typeface="Helvetica"/>
              </a:rPr>
              <a:t>@IAU</a:t>
            </a:r>
            <a:r>
              <a:rPr lang="ja-JP" altLang="en-US" sz="2400">
                <a:latin typeface="Helvetica"/>
                <a:cs typeface="Helvetica"/>
              </a:rPr>
              <a:t> </a:t>
            </a:r>
            <a:r>
              <a:rPr lang="en-US" altLang="ja-JP" sz="2400" dirty="0" err="1">
                <a:latin typeface="Helvetica"/>
                <a:cs typeface="Helvetica"/>
              </a:rPr>
              <a:t>Symp</a:t>
            </a:r>
            <a:r>
              <a:rPr lang="en-US" altLang="ja-JP" sz="2400" dirty="0">
                <a:latin typeface="Helvetica"/>
                <a:cs typeface="Helvetica"/>
              </a:rPr>
              <a:t>. 336</a:t>
            </a:r>
          </a:p>
          <a:p>
            <a:pPr>
              <a:lnSpc>
                <a:spcPct val="110000"/>
              </a:lnSpc>
            </a:pPr>
            <a:r>
              <a:rPr lang="en-US" altLang="ja-JP" sz="2400" b="1" u="sng" dirty="0">
                <a:latin typeface="Helvetica"/>
                <a:cs typeface="Helvetica"/>
              </a:rPr>
              <a:t>Aim</a:t>
            </a:r>
            <a:r>
              <a:rPr lang="en-US" altLang="ja-JP" sz="2400" dirty="0">
                <a:latin typeface="Helvetica"/>
                <a:cs typeface="Helvetica"/>
              </a:rPr>
              <a:t>:  Unique flux monitor &amp; Follow-up at Radio/NIR</a:t>
            </a:r>
            <a:endParaRPr lang="en-US" altLang="ja-JP" sz="11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u="sng" dirty="0">
                <a:latin typeface="Helvetica"/>
                <a:cs typeface="Helvetica"/>
              </a:rPr>
              <a:t>Participants</a:t>
            </a:r>
            <a:r>
              <a:rPr lang="en-US" altLang="ja-JP" sz="2400" dirty="0">
                <a:latin typeface="Helvetica"/>
                <a:cs typeface="Helvetica"/>
              </a:rPr>
              <a:t>:  </a:t>
            </a:r>
            <a:r>
              <a:rPr lang="en-US" altLang="ja-JP" sz="2000" dirty="0">
                <a:latin typeface="Helvetica"/>
                <a:cs typeface="Helvetica"/>
              </a:rPr>
              <a:t>Australia, Canada, China, France, Italy, Japan, Korea, Latvia, Poland, Russia, South Africa, Thailand, Ukraine, USA</a:t>
            </a:r>
            <a:endParaRPr lang="ja-JP" altLang="en-US" sz="1600">
              <a:latin typeface="Helvetica"/>
              <a:cs typeface="Helvetica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2709332" y="17948"/>
            <a:ext cx="6141680" cy="63398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780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HMSF	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3312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Masers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4844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M2O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6375" y="72000"/>
            <a:ext cx="1579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G358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17905" y="72000"/>
            <a:ext cx="199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507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exM2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H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HexM2O.thmx</Template>
  <TotalTime>12599</TotalTime>
  <Words>972</Words>
  <Application>Microsoft Macintosh PowerPoint</Application>
  <PresentationFormat>On-screen Show (4:3)</PresentationFormat>
  <Paragraphs>329</Paragraphs>
  <Slides>31</Slides>
  <Notes>16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HexM2O</vt:lpstr>
      <vt:lpstr>Hex</vt:lpstr>
      <vt:lpstr>The M2O and VLBI observations of maser bursts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[M2O] Maser Monitoring Organization</vt:lpstr>
      <vt:lpstr>[M2O] Maser Monitoring Organization</vt:lpstr>
      <vt:lpstr>PowerPoint Presentation</vt:lpstr>
      <vt:lpstr>PowerPoint Presentation</vt:lpstr>
      <vt:lpstr>PowerPoint Presentation</vt:lpstr>
      <vt:lpstr>PowerPoint Presentation</vt:lpstr>
      <vt:lpstr>High-mass YSO:       G358.93-0.03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masers to investigate high-mass star formation </dc:title>
  <dc:creator>Ross</dc:creator>
  <cp:lastModifiedBy>Ross</cp:lastModifiedBy>
  <cp:revision>76</cp:revision>
  <dcterms:created xsi:type="dcterms:W3CDTF">2019-12-04T10:45:36Z</dcterms:created>
  <dcterms:modified xsi:type="dcterms:W3CDTF">2019-12-13T05:15:00Z</dcterms:modified>
</cp:coreProperties>
</file>